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7.xml" ContentType="application/vnd.openxmlformats-officedocument.themeOverride+xml"/>
  <Override PartName="/ppt/drawings/drawing3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5" r:id="rId2"/>
    <p:sldId id="261" r:id="rId3"/>
    <p:sldId id="256" r:id="rId4"/>
    <p:sldId id="257" r:id="rId5"/>
    <p:sldId id="262" r:id="rId6"/>
    <p:sldId id="258" r:id="rId7"/>
    <p:sldId id="259" r:id="rId8"/>
    <p:sldId id="276" r:id="rId9"/>
    <p:sldId id="271" r:id="rId10"/>
    <p:sldId id="285" r:id="rId11"/>
    <p:sldId id="272" r:id="rId12"/>
    <p:sldId id="277" r:id="rId13"/>
    <p:sldId id="279" r:id="rId14"/>
    <p:sldId id="265" r:id="rId15"/>
    <p:sldId id="287" r:id="rId16"/>
    <p:sldId id="264" r:id="rId17"/>
    <p:sldId id="268" r:id="rId18"/>
    <p:sldId id="263" r:id="rId19"/>
    <p:sldId id="288" r:id="rId20"/>
    <p:sldId id="291" r:id="rId21"/>
    <p:sldId id="289" r:id="rId22"/>
    <p:sldId id="282" r:id="rId23"/>
    <p:sldId id="283" r:id="rId24"/>
    <p:sldId id="292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phael98.i@yahoo.com" initials="r" lastIdx="6" clrIdx="0">
    <p:extLst>
      <p:ext uri="{19B8F6BF-5375-455C-9EA6-DF929625EA0E}">
        <p15:presenceInfo xmlns:p15="http://schemas.microsoft.com/office/powerpoint/2012/main" userId="1d3b4212bdae10ab" providerId="Windows Live"/>
      </p:ext>
    </p:extLst>
  </p:cmAuthor>
  <p:cmAuthor id="2" name="Claude-Micaël Guinan" initials="CMG" lastIdx="2" clrIdx="1">
    <p:extLst>
      <p:ext uri="{19B8F6BF-5375-455C-9EA6-DF929625EA0E}">
        <p15:presenceInfo xmlns:p15="http://schemas.microsoft.com/office/powerpoint/2012/main" userId="646b41cea5754948" providerId="Windows Live"/>
      </p:ext>
    </p:extLst>
  </p:cmAuthor>
  <p:cmAuthor id="3" name="Jonathan Dybka" initials="JD" lastIdx="1" clrIdx="2">
    <p:extLst>
      <p:ext uri="{19B8F6BF-5375-455C-9EA6-DF929625EA0E}">
        <p15:presenceInfo xmlns:p15="http://schemas.microsoft.com/office/powerpoint/2012/main" userId="152c0f3fd8adcdf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C000"/>
    <a:srgbClr val="A9D18E"/>
    <a:srgbClr val="D20132"/>
    <a:srgbClr val="F20000"/>
    <a:srgbClr val="12A8E9"/>
    <a:srgbClr val="E0194D"/>
    <a:srgbClr val="5DB751"/>
    <a:srgbClr val="003A9D"/>
    <a:srgbClr val="D30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1D95C-C07A-4FFC-BF89-C6DB96EB1499}" v="1" dt="2021-01-30T01:12:36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/>
    <p:restoredTop sz="94690"/>
  </p:normalViewPr>
  <p:slideViewPr>
    <p:cSldViewPr snapToGrid="0">
      <p:cViewPr>
        <p:scale>
          <a:sx n="75" d="100"/>
          <a:sy n="75" d="100"/>
        </p:scale>
        <p:origin x="2130" y="79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d3b4212bdae10ab/Guru%20Case%20Comp/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d3b4212bdae10ab/Guru%20Case%20Comp/GURU%20Model%20Copy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d3b4212bdae10ab/Guru%20Case%20Comp/Chart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https://d.docs.live.net/1d3b4212bdae10ab/Guru%20Case%20Comp/Chart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d3b4212bdae10ab/Guru%20Case%20Comp/Char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d3b4212bdae10ab/Guru%20Case%20Comp/Chart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3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Sheet1!$C$65</c:f>
              <c:strCache>
                <c:ptCount val="1"/>
                <c:pt idx="0">
                  <c:v>GURU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Sheet1!$B$66:$B$125</c:f>
              <c:numCache>
                <c:formatCode>m/d/yyyy</c:formatCode>
                <c:ptCount val="60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44144</c:v>
                </c:pt>
                <c:pt idx="6">
                  <c:v>44145</c:v>
                </c:pt>
                <c:pt idx="7">
                  <c:v>44146</c:v>
                </c:pt>
                <c:pt idx="8">
                  <c:v>44147</c:v>
                </c:pt>
                <c:pt idx="9">
                  <c:v>44148</c:v>
                </c:pt>
                <c:pt idx="10">
                  <c:v>44151</c:v>
                </c:pt>
                <c:pt idx="11">
                  <c:v>44152</c:v>
                </c:pt>
                <c:pt idx="12">
                  <c:v>44153</c:v>
                </c:pt>
                <c:pt idx="13">
                  <c:v>44154</c:v>
                </c:pt>
                <c:pt idx="14">
                  <c:v>44155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44165</c:v>
                </c:pt>
                <c:pt idx="21">
                  <c:v>44166</c:v>
                </c:pt>
                <c:pt idx="22">
                  <c:v>44167</c:v>
                </c:pt>
                <c:pt idx="23">
                  <c:v>44168</c:v>
                </c:pt>
                <c:pt idx="24">
                  <c:v>44169</c:v>
                </c:pt>
                <c:pt idx="25">
                  <c:v>44172</c:v>
                </c:pt>
                <c:pt idx="26">
                  <c:v>44173</c:v>
                </c:pt>
                <c:pt idx="27">
                  <c:v>44174</c:v>
                </c:pt>
                <c:pt idx="28">
                  <c:v>44175</c:v>
                </c:pt>
                <c:pt idx="29">
                  <c:v>44176</c:v>
                </c:pt>
                <c:pt idx="30">
                  <c:v>44179</c:v>
                </c:pt>
                <c:pt idx="31">
                  <c:v>44180</c:v>
                </c:pt>
                <c:pt idx="32">
                  <c:v>44181</c:v>
                </c:pt>
                <c:pt idx="33">
                  <c:v>44182</c:v>
                </c:pt>
                <c:pt idx="34">
                  <c:v>44183</c:v>
                </c:pt>
                <c:pt idx="35">
                  <c:v>44186</c:v>
                </c:pt>
                <c:pt idx="36">
                  <c:v>44187</c:v>
                </c:pt>
                <c:pt idx="37">
                  <c:v>44188</c:v>
                </c:pt>
                <c:pt idx="38">
                  <c:v>44189</c:v>
                </c:pt>
                <c:pt idx="39">
                  <c:v>44194</c:v>
                </c:pt>
                <c:pt idx="40">
                  <c:v>44195</c:v>
                </c:pt>
                <c:pt idx="41">
                  <c:v>44196</c:v>
                </c:pt>
                <c:pt idx="42">
                  <c:v>44200</c:v>
                </c:pt>
                <c:pt idx="43">
                  <c:v>44201</c:v>
                </c:pt>
                <c:pt idx="44">
                  <c:v>44202</c:v>
                </c:pt>
                <c:pt idx="45">
                  <c:v>44203</c:v>
                </c:pt>
                <c:pt idx="46">
                  <c:v>44204</c:v>
                </c:pt>
                <c:pt idx="47">
                  <c:v>44207</c:v>
                </c:pt>
                <c:pt idx="48">
                  <c:v>44208</c:v>
                </c:pt>
                <c:pt idx="49">
                  <c:v>44209</c:v>
                </c:pt>
                <c:pt idx="50">
                  <c:v>44210</c:v>
                </c:pt>
                <c:pt idx="51">
                  <c:v>44211</c:v>
                </c:pt>
                <c:pt idx="52">
                  <c:v>44214</c:v>
                </c:pt>
                <c:pt idx="53">
                  <c:v>44215</c:v>
                </c:pt>
                <c:pt idx="54">
                  <c:v>44216</c:v>
                </c:pt>
                <c:pt idx="55">
                  <c:v>44217</c:v>
                </c:pt>
                <c:pt idx="56">
                  <c:v>44218</c:v>
                </c:pt>
                <c:pt idx="57">
                  <c:v>44221</c:v>
                </c:pt>
                <c:pt idx="58">
                  <c:v>44222</c:v>
                </c:pt>
                <c:pt idx="59">
                  <c:v>44223</c:v>
                </c:pt>
              </c:numCache>
            </c:numRef>
          </c:cat>
          <c:val>
            <c:numRef>
              <c:f>Sheet1!$C$66:$C$125</c:f>
              <c:numCache>
                <c:formatCode>General</c:formatCode>
                <c:ptCount val="60"/>
                <c:pt idx="0">
                  <c:v>100</c:v>
                </c:pt>
                <c:pt idx="1">
                  <c:v>134.73684210526312</c:v>
                </c:pt>
                <c:pt idx="2">
                  <c:v>133.91812865497073</c:v>
                </c:pt>
                <c:pt idx="3">
                  <c:v>136.7251461988304</c:v>
                </c:pt>
                <c:pt idx="4">
                  <c:v>146.19883040935673</c:v>
                </c:pt>
                <c:pt idx="5">
                  <c:v>147.48538011695905</c:v>
                </c:pt>
                <c:pt idx="6">
                  <c:v>158.4795321637427</c:v>
                </c:pt>
                <c:pt idx="7">
                  <c:v>163.74269005847955</c:v>
                </c:pt>
                <c:pt idx="8">
                  <c:v>155.90643274853804</c:v>
                </c:pt>
                <c:pt idx="9">
                  <c:v>165.84795321637429</c:v>
                </c:pt>
                <c:pt idx="10">
                  <c:v>171.92982456140354</c:v>
                </c:pt>
                <c:pt idx="11">
                  <c:v>185.84795321637432</c:v>
                </c:pt>
                <c:pt idx="12">
                  <c:v>178.36257309941524</c:v>
                </c:pt>
                <c:pt idx="13">
                  <c:v>178.94736842105266</c:v>
                </c:pt>
                <c:pt idx="14">
                  <c:v>174.73684210526318</c:v>
                </c:pt>
                <c:pt idx="15">
                  <c:v>172.63157894736847</c:v>
                </c:pt>
                <c:pt idx="16">
                  <c:v>163.74269005847958</c:v>
                </c:pt>
                <c:pt idx="17">
                  <c:v>160.23391812865501</c:v>
                </c:pt>
                <c:pt idx="18">
                  <c:v>156.72514619883046</c:v>
                </c:pt>
                <c:pt idx="19">
                  <c:v>169.47368421052636</c:v>
                </c:pt>
                <c:pt idx="20">
                  <c:v>171.81286549707605</c:v>
                </c:pt>
                <c:pt idx="21">
                  <c:v>170.64327485380119</c:v>
                </c:pt>
                <c:pt idx="22">
                  <c:v>180.46783625730995</c:v>
                </c:pt>
                <c:pt idx="23">
                  <c:v>174.85380116959067</c:v>
                </c:pt>
                <c:pt idx="24">
                  <c:v>171.92982456140354</c:v>
                </c:pt>
                <c:pt idx="25">
                  <c:v>173.68421052631584</c:v>
                </c:pt>
                <c:pt idx="26">
                  <c:v>174.8538011695907</c:v>
                </c:pt>
                <c:pt idx="27">
                  <c:v>165.61403508771934</c:v>
                </c:pt>
                <c:pt idx="28">
                  <c:v>179.06432748538018</c:v>
                </c:pt>
                <c:pt idx="29">
                  <c:v>184.561403508772</c:v>
                </c:pt>
                <c:pt idx="30">
                  <c:v>187.71928654970768</c:v>
                </c:pt>
                <c:pt idx="31">
                  <c:v>187.13450292397667</c:v>
                </c:pt>
                <c:pt idx="32">
                  <c:v>187.13450292397667</c:v>
                </c:pt>
                <c:pt idx="33">
                  <c:v>202.45612865497085</c:v>
                </c:pt>
                <c:pt idx="34">
                  <c:v>204.67836257309946</c:v>
                </c:pt>
                <c:pt idx="35">
                  <c:v>217.54385964912288</c:v>
                </c:pt>
                <c:pt idx="36">
                  <c:v>206.43274853801174</c:v>
                </c:pt>
                <c:pt idx="37">
                  <c:v>220.46783625731001</c:v>
                </c:pt>
                <c:pt idx="38">
                  <c:v>218.01168421052637</c:v>
                </c:pt>
                <c:pt idx="39">
                  <c:v>229.23976608187141</c:v>
                </c:pt>
                <c:pt idx="40">
                  <c:v>229.35673684210533</c:v>
                </c:pt>
                <c:pt idx="41">
                  <c:v>236.37425730994161</c:v>
                </c:pt>
                <c:pt idx="42">
                  <c:v>233.91812865497084</c:v>
                </c:pt>
                <c:pt idx="43">
                  <c:v>236.25732163742697</c:v>
                </c:pt>
                <c:pt idx="44">
                  <c:v>240.93567251461997</c:v>
                </c:pt>
                <c:pt idx="45">
                  <c:v>267.60232748538021</c:v>
                </c:pt>
                <c:pt idx="46">
                  <c:v>260.23391812865503</c:v>
                </c:pt>
                <c:pt idx="47">
                  <c:v>257.30994152046787</c:v>
                </c:pt>
                <c:pt idx="48">
                  <c:v>252.6315789473685</c:v>
                </c:pt>
                <c:pt idx="49">
                  <c:v>260.81870175438604</c:v>
                </c:pt>
                <c:pt idx="50">
                  <c:v>257.30994152046793</c:v>
                </c:pt>
                <c:pt idx="51">
                  <c:v>258.24561403508784</c:v>
                </c:pt>
                <c:pt idx="52">
                  <c:v>253.56725146198843</c:v>
                </c:pt>
                <c:pt idx="53">
                  <c:v>258.47953216374287</c:v>
                </c:pt>
                <c:pt idx="54">
                  <c:v>252.74854970760251</c:v>
                </c:pt>
                <c:pt idx="55">
                  <c:v>257.30994152046799</c:v>
                </c:pt>
                <c:pt idx="56">
                  <c:v>257.30994152046799</c:v>
                </c:pt>
                <c:pt idx="57">
                  <c:v>257.30994152046799</c:v>
                </c:pt>
                <c:pt idx="58">
                  <c:v>257.42690058479548</c:v>
                </c:pt>
                <c:pt idx="59">
                  <c:v>260.8187017543861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F9-4F91-B783-8BDB5B4D3AE0}"/>
            </c:ext>
          </c:extLst>
        </c:ser>
        <c:ser>
          <c:idx val="1"/>
          <c:order val="1"/>
          <c:tx>
            <c:strRef>
              <c:f>Sheet1!$D$65</c:f>
              <c:strCache>
                <c:ptCount val="1"/>
                <c:pt idx="0">
                  <c:v>S&amp;P/TSX 60</c:v>
                </c:pt>
              </c:strCache>
            </c:strRef>
          </c:tx>
          <c:spPr>
            <a:ln w="28575" cap="rnd">
              <a:solidFill>
                <a:srgbClr val="055A8C"/>
              </a:solidFill>
              <a:round/>
            </a:ln>
            <a:effectLst/>
          </c:spPr>
          <c:marker>
            <c:symbol val="none"/>
          </c:marker>
          <c:cat>
            <c:numRef>
              <c:f>Sheet1!$B$66:$B$125</c:f>
              <c:numCache>
                <c:formatCode>m/d/yyyy</c:formatCode>
                <c:ptCount val="60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44144</c:v>
                </c:pt>
                <c:pt idx="6">
                  <c:v>44145</c:v>
                </c:pt>
                <c:pt idx="7">
                  <c:v>44146</c:v>
                </c:pt>
                <c:pt idx="8">
                  <c:v>44147</c:v>
                </c:pt>
                <c:pt idx="9">
                  <c:v>44148</c:v>
                </c:pt>
                <c:pt idx="10">
                  <c:v>44151</c:v>
                </c:pt>
                <c:pt idx="11">
                  <c:v>44152</c:v>
                </c:pt>
                <c:pt idx="12">
                  <c:v>44153</c:v>
                </c:pt>
                <c:pt idx="13">
                  <c:v>44154</c:v>
                </c:pt>
                <c:pt idx="14">
                  <c:v>44155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44165</c:v>
                </c:pt>
                <c:pt idx="21">
                  <c:v>44166</c:v>
                </c:pt>
                <c:pt idx="22">
                  <c:v>44167</c:v>
                </c:pt>
                <c:pt idx="23">
                  <c:v>44168</c:v>
                </c:pt>
                <c:pt idx="24">
                  <c:v>44169</c:v>
                </c:pt>
                <c:pt idx="25">
                  <c:v>44172</c:v>
                </c:pt>
                <c:pt idx="26">
                  <c:v>44173</c:v>
                </c:pt>
                <c:pt idx="27">
                  <c:v>44174</c:v>
                </c:pt>
                <c:pt idx="28">
                  <c:v>44175</c:v>
                </c:pt>
                <c:pt idx="29">
                  <c:v>44176</c:v>
                </c:pt>
                <c:pt idx="30">
                  <c:v>44179</c:v>
                </c:pt>
                <c:pt idx="31">
                  <c:v>44180</c:v>
                </c:pt>
                <c:pt idx="32">
                  <c:v>44181</c:v>
                </c:pt>
                <c:pt idx="33">
                  <c:v>44182</c:v>
                </c:pt>
                <c:pt idx="34">
                  <c:v>44183</c:v>
                </c:pt>
                <c:pt idx="35">
                  <c:v>44186</c:v>
                </c:pt>
                <c:pt idx="36">
                  <c:v>44187</c:v>
                </c:pt>
                <c:pt idx="37">
                  <c:v>44188</c:v>
                </c:pt>
                <c:pt idx="38">
                  <c:v>44189</c:v>
                </c:pt>
                <c:pt idx="39">
                  <c:v>44194</c:v>
                </c:pt>
                <c:pt idx="40">
                  <c:v>44195</c:v>
                </c:pt>
                <c:pt idx="41">
                  <c:v>44196</c:v>
                </c:pt>
                <c:pt idx="42">
                  <c:v>44200</c:v>
                </c:pt>
                <c:pt idx="43">
                  <c:v>44201</c:v>
                </c:pt>
                <c:pt idx="44">
                  <c:v>44202</c:v>
                </c:pt>
                <c:pt idx="45">
                  <c:v>44203</c:v>
                </c:pt>
                <c:pt idx="46">
                  <c:v>44204</c:v>
                </c:pt>
                <c:pt idx="47">
                  <c:v>44207</c:v>
                </c:pt>
                <c:pt idx="48">
                  <c:v>44208</c:v>
                </c:pt>
                <c:pt idx="49">
                  <c:v>44209</c:v>
                </c:pt>
                <c:pt idx="50">
                  <c:v>44210</c:v>
                </c:pt>
                <c:pt idx="51">
                  <c:v>44211</c:v>
                </c:pt>
                <c:pt idx="52">
                  <c:v>44214</c:v>
                </c:pt>
                <c:pt idx="53">
                  <c:v>44215</c:v>
                </c:pt>
                <c:pt idx="54">
                  <c:v>44216</c:v>
                </c:pt>
                <c:pt idx="55">
                  <c:v>44217</c:v>
                </c:pt>
                <c:pt idx="56">
                  <c:v>44218</c:v>
                </c:pt>
                <c:pt idx="57">
                  <c:v>44221</c:v>
                </c:pt>
                <c:pt idx="58">
                  <c:v>44222</c:v>
                </c:pt>
                <c:pt idx="59">
                  <c:v>44223</c:v>
                </c:pt>
              </c:numCache>
            </c:numRef>
          </c:cat>
          <c:val>
            <c:numRef>
              <c:f>Sheet1!$D$66:$D$125</c:f>
              <c:numCache>
                <c:formatCode>General</c:formatCode>
                <c:ptCount val="60"/>
                <c:pt idx="0">
                  <c:v>100</c:v>
                </c:pt>
                <c:pt idx="1">
                  <c:v>101.52412779322069</c:v>
                </c:pt>
                <c:pt idx="2">
                  <c:v>101.98983480144648</c:v>
                </c:pt>
                <c:pt idx="3">
                  <c:v>103.6833148313584</c:v>
                </c:pt>
                <c:pt idx="4">
                  <c:v>103.55629959541493</c:v>
                </c:pt>
                <c:pt idx="5">
                  <c:v>104.99575762084007</c:v>
                </c:pt>
                <c:pt idx="6">
                  <c:v>106.35055011216977</c:v>
                </c:pt>
                <c:pt idx="7">
                  <c:v>107.43013939753855</c:v>
                </c:pt>
                <c:pt idx="8">
                  <c:v>106.1811978754785</c:v>
                </c:pt>
                <c:pt idx="9">
                  <c:v>106.68924611815217</c:v>
                </c:pt>
                <c:pt idx="10">
                  <c:v>108.10753140950334</c:v>
                </c:pt>
                <c:pt idx="11">
                  <c:v>108.53090141698132</c:v>
                </c:pt>
                <c:pt idx="12">
                  <c:v>108.17103267692495</c:v>
                </c:pt>
                <c:pt idx="13">
                  <c:v>108.4250631488119</c:v>
                </c:pt>
                <c:pt idx="14">
                  <c:v>109.06011392632881</c:v>
                </c:pt>
                <c:pt idx="15">
                  <c:v>109.61049070235009</c:v>
                </c:pt>
                <c:pt idx="16">
                  <c:v>109.94918670833248</c:v>
                </c:pt>
                <c:pt idx="17">
                  <c:v>110.18204444614543</c:v>
                </c:pt>
                <c:pt idx="18">
                  <c:v>110.18204444614543</c:v>
                </c:pt>
                <c:pt idx="19">
                  <c:v>110.62657872029725</c:v>
                </c:pt>
                <c:pt idx="20">
                  <c:v>109.35647293156336</c:v>
                </c:pt>
                <c:pt idx="21">
                  <c:v>109.35647293156336</c:v>
                </c:pt>
                <c:pt idx="22">
                  <c:v>110.2032171802194</c:v>
                </c:pt>
                <c:pt idx="23">
                  <c:v>110.24555418096719</c:v>
                </c:pt>
                <c:pt idx="24">
                  <c:v>111.04995296147528</c:v>
                </c:pt>
                <c:pt idx="25">
                  <c:v>111.45215870227945</c:v>
                </c:pt>
                <c:pt idx="26">
                  <c:v>112.00253547830074</c:v>
                </c:pt>
                <c:pt idx="27">
                  <c:v>111.76968197418786</c:v>
                </c:pt>
                <c:pt idx="28">
                  <c:v>111.85435597568348</c:v>
                </c:pt>
                <c:pt idx="29">
                  <c:v>111.55799697044888</c:v>
                </c:pt>
                <c:pt idx="30">
                  <c:v>110.41489795025831</c:v>
                </c:pt>
                <c:pt idx="31">
                  <c:v>111.1346269629709</c:v>
                </c:pt>
                <c:pt idx="32">
                  <c:v>111.5579969704489</c:v>
                </c:pt>
                <c:pt idx="33">
                  <c:v>112.08720947979637</c:v>
                </c:pt>
                <c:pt idx="34">
                  <c:v>111.34630773300982</c:v>
                </c:pt>
                <c:pt idx="35">
                  <c:v>111.26164219891437</c:v>
                </c:pt>
                <c:pt idx="36">
                  <c:v>111.5579969704489</c:v>
                </c:pt>
                <c:pt idx="37">
                  <c:v>111.68500373899222</c:v>
                </c:pt>
                <c:pt idx="38">
                  <c:v>111.93903421087916</c:v>
                </c:pt>
                <c:pt idx="39">
                  <c:v>111.4309859682055</c:v>
                </c:pt>
                <c:pt idx="40">
                  <c:v>111.26164219891437</c:v>
                </c:pt>
                <c:pt idx="41">
                  <c:v>110.37256094951054</c:v>
                </c:pt>
                <c:pt idx="42">
                  <c:v>111.00761172702745</c:v>
                </c:pt>
                <c:pt idx="43">
                  <c:v>112.06603674572243</c:v>
                </c:pt>
                <c:pt idx="44">
                  <c:v>113.16680299886526</c:v>
                </c:pt>
                <c:pt idx="45">
                  <c:v>114.52158278909475</c:v>
                </c:pt>
                <c:pt idx="46">
                  <c:v>114.69093502578602</c:v>
                </c:pt>
                <c:pt idx="47">
                  <c:v>114.18288678311238</c:v>
                </c:pt>
                <c:pt idx="48">
                  <c:v>114.39457602055144</c:v>
                </c:pt>
                <c:pt idx="49">
                  <c:v>114.14054978236457</c:v>
                </c:pt>
                <c:pt idx="50">
                  <c:v>114.30990201905585</c:v>
                </c:pt>
                <c:pt idx="51">
                  <c:v>114.14054978236459</c:v>
                </c:pt>
                <c:pt idx="52">
                  <c:v>114.14054978236459</c:v>
                </c:pt>
                <c:pt idx="53">
                  <c:v>114.14054978236459</c:v>
                </c:pt>
                <c:pt idx="54">
                  <c:v>114.35223901980365</c:v>
                </c:pt>
                <c:pt idx="55">
                  <c:v>113.71718824228674</c:v>
                </c:pt>
                <c:pt idx="56">
                  <c:v>113.25147700036088</c:v>
                </c:pt>
                <c:pt idx="57">
                  <c:v>113.61133727301709</c:v>
                </c:pt>
                <c:pt idx="58">
                  <c:v>112.65876322359176</c:v>
                </c:pt>
                <c:pt idx="59">
                  <c:v>110.37256094951057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F9-4F91-B783-8BDB5B4D3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08904"/>
        <c:axId val="350307920"/>
      </c:lineChart>
      <c:dateAx>
        <c:axId val="3503089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rgbClr val="055A8C"/>
            </a:solidFill>
            <a:round/>
          </a:ln>
          <a:effectLst/>
        </c:spPr>
        <c:txPr>
          <a:bodyPr rot="450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07920"/>
        <c:crosses val="autoZero"/>
        <c:auto val="1"/>
        <c:lblOffset val="100"/>
        <c:baseTimeUnit val="days"/>
        <c:majorUnit val="6"/>
        <c:majorTimeUnit val="days"/>
        <c:minorUnit val="1"/>
        <c:minorTimeUnit val="days"/>
      </c:dateAx>
      <c:valAx>
        <c:axId val="350307920"/>
        <c:scaling>
          <c:orientation val="minMax"/>
          <c:max val="270"/>
          <c:min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55A8C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08904"/>
        <c:crossesAt val="4237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GURU Sales Mix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7041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7F-42D0-96D3-510655A8B7C7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7F-42D0-96D3-510655A8B7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7F-42D0-96D3-510655A8B7C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7F-42D0-96D3-510655A8B7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F7F-42D0-96D3-510655A8B7C7}"/>
              </c:ext>
            </c:extLst>
          </c:dPt>
          <c:dLbls>
            <c:dLbl>
              <c:idx val="0"/>
              <c:layout>
                <c:manualLayout>
                  <c:x val="-0.18923446902446309"/>
                  <c:y val="-4.71700354381641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7F-42D0-96D3-510655A8B7C7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7F-42D0-96D3-510655A8B7C7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7F-42D0-96D3-510655A8B7C7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7F-42D0-96D3-510655A8B7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[Charts.xlsx]Charts!$Z$82:$Z$85</c:f>
              <c:strCache>
                <c:ptCount val="4"/>
                <c:pt idx="0">
                  <c:v>Convenience Stores </c:v>
                </c:pt>
                <c:pt idx="1">
                  <c:v>Canadian Grocery Stores and Drug Marts</c:v>
                </c:pt>
                <c:pt idx="2">
                  <c:v>American Groceries and Drug Marts</c:v>
                </c:pt>
                <c:pt idx="3">
                  <c:v>Online Platform (Amazon and other channels)</c:v>
                </c:pt>
              </c:strCache>
            </c:strRef>
          </c:cat>
          <c:val>
            <c:numRef>
              <c:f>[Charts.xlsx]Charts!$AA$82:$AA$85</c:f>
              <c:numCache>
                <c:formatCode>0.0%</c:formatCode>
                <c:ptCount val="4"/>
                <c:pt idx="0">
                  <c:v>0.56999999999999995</c:v>
                </c:pt>
                <c:pt idx="1">
                  <c:v>0.19</c:v>
                </c:pt>
                <c:pt idx="2">
                  <c:v>0.16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F7F-42D0-96D3-510655A8B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[Charts.xlsx]Charts!$X$15</c:f>
              <c:strCache>
                <c:ptCount val="1"/>
                <c:pt idx="0">
                  <c:v>U.S Energy Drink Market Size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19-4E38-8082-7138373F2D38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19-4E38-8082-7138373F2D38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19-4E38-8082-7138373F2D38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719-4E38-8082-7138373F2D38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719-4E38-8082-7138373F2D38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719-4E38-8082-7138373F2D38}"/>
              </c:ext>
            </c:extLst>
          </c:dPt>
          <c:cat>
            <c:strRef>
              <c:f>[Charts.xlsx]Charts!$Y$14:$AJ$14</c:f>
              <c:strCach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2020E</c:v>
                </c:pt>
                <c:pt idx="7">
                  <c:v>2021E</c:v>
                </c:pt>
                <c:pt idx="8">
                  <c:v>2022E</c:v>
                </c:pt>
                <c:pt idx="9">
                  <c:v>2023E</c:v>
                </c:pt>
                <c:pt idx="10">
                  <c:v>2024E</c:v>
                </c:pt>
                <c:pt idx="11">
                  <c:v>2025E</c:v>
                </c:pt>
              </c:strCache>
            </c:strRef>
          </c:cat>
          <c:val>
            <c:numRef>
              <c:f>[Charts.xlsx]Charts!$Y$15:$AJ$15</c:f>
              <c:numCache>
                <c:formatCode>0.0</c:formatCode>
                <c:ptCount val="12"/>
                <c:pt idx="0">
                  <c:v>9.3000000000000007</c:v>
                </c:pt>
                <c:pt idx="1">
                  <c:v>10.4</c:v>
                </c:pt>
                <c:pt idx="2">
                  <c:v>10.8</c:v>
                </c:pt>
                <c:pt idx="3">
                  <c:v>11.1</c:v>
                </c:pt>
                <c:pt idx="4" formatCode="#,##0">
                  <c:v>11.8</c:v>
                </c:pt>
                <c:pt idx="5" formatCode="General">
                  <c:v>13.1</c:v>
                </c:pt>
                <c:pt idx="6" formatCode="General">
                  <c:v>14.2</c:v>
                </c:pt>
                <c:pt idx="7" formatCode="General">
                  <c:v>15.6</c:v>
                </c:pt>
                <c:pt idx="8" formatCode="General">
                  <c:v>16.8</c:v>
                </c:pt>
                <c:pt idx="9" formatCode="General">
                  <c:v>18</c:v>
                </c:pt>
                <c:pt idx="10" formatCode="General">
                  <c:v>19.399999999999999</c:v>
                </c:pt>
                <c:pt idx="11" formatCode="General">
                  <c:v>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719-4E38-8082-7138373F2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27"/>
        <c:axId val="683593927"/>
        <c:axId val="276442696"/>
      </c:barChart>
      <c:catAx>
        <c:axId val="683593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42696"/>
        <c:crosses val="autoZero"/>
        <c:auto val="1"/>
        <c:lblAlgn val="ctr"/>
        <c:lblOffset val="100"/>
        <c:noMultiLvlLbl val="0"/>
      </c:catAx>
      <c:valAx>
        <c:axId val="276442696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593927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704994162228019"/>
          <c:y val="0.15640229569892244"/>
          <c:w val="0.44589999141411957"/>
          <c:h val="0.7608739636994853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019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84-4E2E-854B-87B73F9AA405}"/>
              </c:ext>
            </c:extLst>
          </c:dPt>
          <c:dPt>
            <c:idx val="1"/>
            <c:bubble3D val="0"/>
            <c:spPr>
              <a:solidFill>
                <a:srgbClr val="5DB7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84-4E2E-854B-87B73F9AA405}"/>
              </c:ext>
            </c:extLst>
          </c:dPt>
          <c:dPt>
            <c:idx val="2"/>
            <c:bubble3D val="0"/>
            <c:spPr>
              <a:solidFill>
                <a:srgbClr val="12A8E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84-4E2E-854B-87B73F9AA40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84-4E2E-854B-87B73F9AA405}"/>
              </c:ext>
            </c:extLst>
          </c:dPt>
          <c:dPt>
            <c:idx val="4"/>
            <c:bubble3D val="0"/>
            <c:spPr>
              <a:solidFill>
                <a:srgbClr val="ED7D31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84-4E2E-854B-87B73F9AA405}"/>
              </c:ext>
            </c:extLst>
          </c:dPt>
          <c:dPt>
            <c:idx val="5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D84-4E2E-854B-87B73F9AA40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D84-4E2E-854B-87B73F9AA405}"/>
              </c:ext>
            </c:extLst>
          </c:dPt>
          <c:dPt>
            <c:idx val="7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D84-4E2E-854B-87B73F9AA405}"/>
              </c:ext>
            </c:extLst>
          </c:dPt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D84-4E2E-854B-87B73F9AA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[Charts.xlsx]Charts!$A$107:$A$114</c:f>
              <c:strCache>
                <c:ptCount val="8"/>
                <c:pt idx="0">
                  <c:v>Redbull</c:v>
                </c:pt>
                <c:pt idx="1">
                  <c:v>Monster</c:v>
                </c:pt>
                <c:pt idx="2">
                  <c:v>Bang</c:v>
                </c:pt>
                <c:pt idx="3">
                  <c:v>Rockstar</c:v>
                </c:pt>
                <c:pt idx="4">
                  <c:v>NOS</c:v>
                </c:pt>
                <c:pt idx="5">
                  <c:v>Reign</c:v>
                </c:pt>
                <c:pt idx="6">
                  <c:v>Celsius</c:v>
                </c:pt>
                <c:pt idx="7">
                  <c:v>Other</c:v>
                </c:pt>
              </c:strCache>
            </c:strRef>
          </c:cat>
          <c:val>
            <c:numRef>
              <c:f>[Charts.xlsx]Charts!$B$107:$B$114</c:f>
              <c:numCache>
                <c:formatCode>0.0%</c:formatCode>
                <c:ptCount val="8"/>
                <c:pt idx="0">
                  <c:v>0.41799999999999998</c:v>
                </c:pt>
                <c:pt idx="1">
                  <c:v>0.317</c:v>
                </c:pt>
                <c:pt idx="2">
                  <c:v>7.8E-2</c:v>
                </c:pt>
                <c:pt idx="3">
                  <c:v>5.8000000000000003E-2</c:v>
                </c:pt>
                <c:pt idx="4">
                  <c:v>3.3000000000000002E-2</c:v>
                </c:pt>
                <c:pt idx="5">
                  <c:v>3.3000000000000002E-2</c:v>
                </c:pt>
                <c:pt idx="6">
                  <c:v>6.0000000000000001E-3</c:v>
                </c:pt>
                <c:pt idx="7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D84-4E2E-854B-87B73F9AA4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Health!$B$21</c:f>
              <c:strCache>
                <c:ptCount val="1"/>
                <c:pt idx="0">
                  <c:v>Organic Food Sales</c:v>
                </c:pt>
              </c:strCache>
            </c:strRef>
          </c:tx>
          <c:spPr>
            <a:solidFill>
              <a:srgbClr val="E7041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25925925925925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63-4EB4-9488-42ACAA7C16C7}"/>
                </c:ext>
              </c:extLst>
            </c:dLbl>
            <c:dLbl>
              <c:idx val="1"/>
              <c:layout>
                <c:manualLayout>
                  <c:x val="0"/>
                  <c:y val="0.106481481481481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63-4EB4-9488-42ACAA7C16C7}"/>
                </c:ext>
              </c:extLst>
            </c:dLbl>
            <c:dLbl>
              <c:idx val="2"/>
              <c:layout>
                <c:manualLayout>
                  <c:x val="0"/>
                  <c:y val="0.10185185185185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63-4EB4-9488-42ACAA7C16C7}"/>
                </c:ext>
              </c:extLst>
            </c:dLbl>
            <c:dLbl>
              <c:idx val="3"/>
              <c:layout>
                <c:manualLayout>
                  <c:x val="0"/>
                  <c:y val="9.7222222222222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63-4EB4-9488-42ACAA7C16C7}"/>
                </c:ext>
              </c:extLst>
            </c:dLbl>
            <c:dLbl>
              <c:idx val="4"/>
              <c:layout>
                <c:manualLayout>
                  <c:x val="0"/>
                  <c:y val="9.25925925925925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63-4EB4-9488-42ACAA7C16C7}"/>
                </c:ext>
              </c:extLst>
            </c:dLbl>
            <c:dLbl>
              <c:idx val="5"/>
              <c:layout>
                <c:manualLayout>
                  <c:x val="-1.0185067526415994E-16"/>
                  <c:y val="9.7222222222222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63-4EB4-9488-42ACAA7C16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Health!$C$20:$H$20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Health!$C$21:$H$21</c:f>
              <c:numCache>
                <c:formatCode>#,##0</c:formatCode>
                <c:ptCount val="6"/>
                <c:pt idx="0">
                  <c:v>35.098999999999997</c:v>
                </c:pt>
                <c:pt idx="1">
                  <c:v>39.066000000000003</c:v>
                </c:pt>
                <c:pt idx="2">
                  <c:v>42.506999999999998</c:v>
                </c:pt>
                <c:pt idx="3">
                  <c:v>45.209000000000003</c:v>
                </c:pt>
                <c:pt idx="4">
                  <c:v>47.862000000000002</c:v>
                </c:pt>
                <c:pt idx="5">
                  <c:v>50.064999999999998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63-4EB4-9488-42ACAA7C16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6"/>
        <c:overlap val="-27"/>
        <c:axId val="1098965184"/>
        <c:axId val="1098968464"/>
      </c:barChart>
      <c:catAx>
        <c:axId val="109896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8968464"/>
        <c:crosses val="autoZero"/>
        <c:auto val="1"/>
        <c:lblAlgn val="ctr"/>
        <c:lblOffset val="100"/>
        <c:noMultiLvlLbl val="0"/>
      </c:catAx>
      <c:valAx>
        <c:axId val="109896846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89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02186163616767"/>
          <c:y val="5.17716506527134E-2"/>
          <c:w val="0.87232174103237092"/>
          <c:h val="0.898148148148148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7041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DB-4339-BFAF-19A745D25D60}"/>
              </c:ext>
            </c:extLst>
          </c:dPt>
          <c:dLbls>
            <c:dLbl>
              <c:idx val="0"/>
              <c:layout>
                <c:manualLayout>
                  <c:x val="-2.5462668816039986E-17"/>
                  <c:y val="8.33333333333333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DB-4339-BFAF-19A745D25D60}"/>
                </c:ext>
              </c:extLst>
            </c:dLbl>
            <c:dLbl>
              <c:idx val="1"/>
              <c:layout>
                <c:manualLayout>
                  <c:x val="0"/>
                  <c:y val="9.25925925925925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DB-4339-BFAF-19A745D25D60}"/>
                </c:ext>
              </c:extLst>
            </c:dLbl>
            <c:dLbl>
              <c:idx val="2"/>
              <c:layout>
                <c:manualLayout>
                  <c:x val="0"/>
                  <c:y val="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DB-4339-BFAF-19A745D25D60}"/>
                </c:ext>
              </c:extLst>
            </c:dLbl>
            <c:dLbl>
              <c:idx val="3"/>
              <c:layout>
                <c:manualLayout>
                  <c:x val="2.7777777777777779E-3"/>
                  <c:y val="0.10185185185185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DB-4339-BFAF-19A745D25D60}"/>
                </c:ext>
              </c:extLst>
            </c:dLbl>
            <c:dLbl>
              <c:idx val="4"/>
              <c:layout>
                <c:manualLayout>
                  <c:x val="0"/>
                  <c:y val="0.120370370370370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DB-4339-BFAF-19A745D25D60}"/>
                </c:ext>
              </c:extLst>
            </c:dLbl>
            <c:dLbl>
              <c:idx val="5"/>
              <c:layout>
                <c:manualLayout>
                  <c:x val="2.7777777777778798E-3"/>
                  <c:y val="0.1435185185185185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CDB-4339-BFAF-19A745D25D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Health!$B$60:$B$65</c:f>
              <c:strCache>
                <c:ptCount val="6"/>
                <c:pt idx="0">
                  <c:v>Guru</c:v>
                </c:pt>
                <c:pt idx="1">
                  <c:v>Celsius</c:v>
                </c:pt>
                <c:pt idx="2">
                  <c:v>Redbull</c:v>
                </c:pt>
                <c:pt idx="3">
                  <c:v>Monster</c:v>
                </c:pt>
                <c:pt idx="4">
                  <c:v>Rockstar</c:v>
                </c:pt>
                <c:pt idx="5">
                  <c:v>Nos</c:v>
                </c:pt>
              </c:strCache>
            </c:strRef>
          </c:cat>
          <c:val>
            <c:numRef>
              <c:f>Health!$C$60:$C$65</c:f>
              <c:numCache>
                <c:formatCode>0%</c:formatCode>
                <c:ptCount val="6"/>
                <c:pt idx="0">
                  <c:v>1.17</c:v>
                </c:pt>
                <c:pt idx="1">
                  <c:v>0.89</c:v>
                </c:pt>
                <c:pt idx="2">
                  <c:v>0.02</c:v>
                </c:pt>
                <c:pt idx="3">
                  <c:v>-0.03</c:v>
                </c:pt>
                <c:pt idx="4">
                  <c:v>-7.0000000000000007E-2</c:v>
                </c:pt>
                <c:pt idx="5">
                  <c:v>-0.11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DB-4339-BFAF-19A745D25D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6"/>
        <c:overlap val="-27"/>
        <c:axId val="370492023"/>
        <c:axId val="370492351"/>
      </c:barChart>
      <c:catAx>
        <c:axId val="370492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92351"/>
        <c:crosses val="autoZero"/>
        <c:auto val="1"/>
        <c:lblAlgn val="ctr"/>
        <c:lblOffset val="100"/>
        <c:noMultiLvlLbl val="0"/>
      </c:catAx>
      <c:valAx>
        <c:axId val="37049235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92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2013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39986E-17"/>
                  <c:y val="0.106481481481481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03-450C-B31A-7C9F5BF5E313}"/>
                </c:ext>
              </c:extLst>
            </c:dLbl>
            <c:dLbl>
              <c:idx val="1"/>
              <c:layout>
                <c:manualLayout>
                  <c:x val="0"/>
                  <c:y val="0.134259259259259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03-450C-B31A-7C9F5BF5E313}"/>
                </c:ext>
              </c:extLst>
            </c:dLbl>
            <c:dLbl>
              <c:idx val="2"/>
              <c:layout>
                <c:manualLayout>
                  <c:x val="-1.0185067526415994E-16"/>
                  <c:y val="0.1157407407407407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03-450C-B31A-7C9F5BF5E3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Charts!$B$118:$D$118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Charts!$B$119:$D$119</c:f>
              <c:numCache>
                <c:formatCode>General</c:formatCode>
                <c:ptCount val="3"/>
                <c:pt idx="0">
                  <c:v>3.4</c:v>
                </c:pt>
                <c:pt idx="1">
                  <c:v>4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3-450C-B31A-7C9F5BF5E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-27"/>
        <c:axId val="1280350896"/>
        <c:axId val="1280356800"/>
      </c:barChart>
      <c:catAx>
        <c:axId val="128035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56800"/>
        <c:crosses val="autoZero"/>
        <c:auto val="1"/>
        <c:lblAlgn val="ctr"/>
        <c:lblOffset val="100"/>
        <c:noMultiLvlLbl val="0"/>
      </c:catAx>
      <c:valAx>
        <c:axId val="1280356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5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219816272965887E-2"/>
          <c:y val="4.0073156005298309E-2"/>
          <c:w val="0.81732414698162725"/>
          <c:h val="0.72413758134295636"/>
        </c:manualLayout>
      </c:layout>
      <c:areaChart>
        <c:grouping val="stacked"/>
        <c:varyColors val="0"/>
        <c:ser>
          <c:idx val="0"/>
          <c:order val="0"/>
          <c:tx>
            <c:strRef>
              <c:f>'[GURU Model Copy.xlsx]GURU FSM (2)'!$B$54</c:f>
              <c:strCache>
                <c:ptCount val="1"/>
                <c:pt idx="0">
                  <c:v>Cost per can </c:v>
                </c:pt>
              </c:strCache>
            </c:strRef>
          </c:tx>
          <c:spPr>
            <a:solidFill>
              <a:srgbClr val="D20132"/>
            </a:solidFill>
            <a:ln>
              <a:noFill/>
            </a:ln>
            <a:effectLst/>
          </c:spPr>
          <c:cat>
            <c:numRef>
              <c:f>'[GURU Model Copy.xlsx]GURU FSM (2)'!$C$44:$P$44</c:f>
              <c:numCache>
                <c:formatCode>0\A;[Red]0\A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 formatCode="0\P_);\(0\P\)">
                  <c:v>2021</c:v>
                </c:pt>
                <c:pt idx="5" formatCode="0\P_);\(0\P\)">
                  <c:v>2022</c:v>
                </c:pt>
                <c:pt idx="6" formatCode="0\P_);\(0\P\)">
                  <c:v>2023</c:v>
                </c:pt>
                <c:pt idx="7" formatCode="0\P_);\(0\P\)">
                  <c:v>2024</c:v>
                </c:pt>
                <c:pt idx="8" formatCode="0\P_);\(0\P\)">
                  <c:v>2025</c:v>
                </c:pt>
                <c:pt idx="9" formatCode="0\P_);\(0\P\)">
                  <c:v>2026</c:v>
                </c:pt>
                <c:pt idx="10" formatCode="0\P_);\(0\P\)">
                  <c:v>2027</c:v>
                </c:pt>
                <c:pt idx="11" formatCode="0\P_);\(0\P\)">
                  <c:v>2028</c:v>
                </c:pt>
                <c:pt idx="12" formatCode="0\P_);\(0\P\)">
                  <c:v>2029</c:v>
                </c:pt>
                <c:pt idx="13" formatCode="0\P_);\(0\P\)">
                  <c:v>2030</c:v>
                </c:pt>
              </c:numCache>
            </c:numRef>
          </c:cat>
          <c:val>
            <c:numRef>
              <c:f>'[GURU Model Copy.xlsx]GURU FSM (2)'!$C$57:$P$57</c:f>
              <c:numCache>
                <c:formatCode>0.00</c:formatCode>
                <c:ptCount val="14"/>
                <c:pt idx="0">
                  <c:v>0.81214186037661074</c:v>
                </c:pt>
                <c:pt idx="1">
                  <c:v>0.89235265739668579</c:v>
                </c:pt>
                <c:pt idx="2">
                  <c:v>0.86630698288945052</c:v>
                </c:pt>
                <c:pt idx="3">
                  <c:v>0.94711048577088763</c:v>
                </c:pt>
                <c:pt idx="4">
                  <c:v>0.91308613548630513</c:v>
                </c:pt>
                <c:pt idx="5">
                  <c:v>0.87732196699603127</c:v>
                </c:pt>
                <c:pt idx="6">
                  <c:v>0.83976199731195189</c:v>
                </c:pt>
                <c:pt idx="7">
                  <c:v>0.80034870005371062</c:v>
                </c:pt>
                <c:pt idx="8">
                  <c:v>0.81635567405478493</c:v>
                </c:pt>
                <c:pt idx="9">
                  <c:v>0.83268278753588065</c:v>
                </c:pt>
                <c:pt idx="10">
                  <c:v>0.84933644328659852</c:v>
                </c:pt>
                <c:pt idx="11">
                  <c:v>0.86632317215233012</c:v>
                </c:pt>
                <c:pt idx="12">
                  <c:v>0.8836496355953769</c:v>
                </c:pt>
                <c:pt idx="13">
                  <c:v>0.9013226283072846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D-475D-A581-B85CAC144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7974592"/>
        <c:axId val="1277975904"/>
      </c:areaChart>
      <c:lineChart>
        <c:grouping val="standard"/>
        <c:varyColors val="0"/>
        <c:ser>
          <c:idx val="1"/>
          <c:order val="1"/>
          <c:tx>
            <c:strRef>
              <c:f>'[GURU Model Copy.xlsx]GURU FSM (2)'!$B$69</c:f>
              <c:strCache>
                <c:ptCount val="1"/>
                <c:pt idx="0">
                  <c:v>Margin per can</c:v>
                </c:pt>
              </c:strCache>
            </c:strRef>
          </c:tx>
          <c:spPr>
            <a:ln w="28575" cap="rnd">
              <a:solidFill>
                <a:srgbClr val="02334A"/>
              </a:solidFill>
              <a:round/>
            </a:ln>
            <a:effectLst/>
          </c:spPr>
          <c:marker>
            <c:symbol val="none"/>
          </c:marker>
          <c:cat>
            <c:numRef>
              <c:f>'[GURU Model Copy.xlsx]GURU FSM (2)'!$C$44:$P$44</c:f>
              <c:numCache>
                <c:formatCode>0\A;[Red]0\A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 formatCode="0\P_);\(0\P\)">
                  <c:v>2021</c:v>
                </c:pt>
                <c:pt idx="5" formatCode="0\P_);\(0\P\)">
                  <c:v>2022</c:v>
                </c:pt>
                <c:pt idx="6" formatCode="0\P_);\(0\P\)">
                  <c:v>2023</c:v>
                </c:pt>
                <c:pt idx="7" formatCode="0\P_);\(0\P\)">
                  <c:v>2024</c:v>
                </c:pt>
                <c:pt idx="8" formatCode="0\P_);\(0\P\)">
                  <c:v>2025</c:v>
                </c:pt>
                <c:pt idx="9" formatCode="0\P_);\(0\P\)">
                  <c:v>2026</c:v>
                </c:pt>
                <c:pt idx="10" formatCode="0\P_);\(0\P\)">
                  <c:v>2027</c:v>
                </c:pt>
                <c:pt idx="11" formatCode="0\P_);\(0\P\)">
                  <c:v>2028</c:v>
                </c:pt>
                <c:pt idx="12" formatCode="0\P_);\(0\P\)">
                  <c:v>2029</c:v>
                </c:pt>
                <c:pt idx="13" formatCode="0\P_);\(0\P\)">
                  <c:v>2030</c:v>
                </c:pt>
              </c:numCache>
            </c:numRef>
          </c:cat>
          <c:val>
            <c:numRef>
              <c:f>'[GURU Model Copy.xlsx]GURU FSM (2)'!$C$69:$P$69</c:f>
              <c:numCache>
                <c:formatCode>0%</c:formatCode>
                <c:ptCount val="14"/>
                <c:pt idx="0">
                  <c:v>0.66805906664360559</c:v>
                </c:pt>
                <c:pt idx="1">
                  <c:v>0.64242655031755047</c:v>
                </c:pt>
                <c:pt idx="2">
                  <c:v>0.65966988039314456</c:v>
                </c:pt>
                <c:pt idx="3">
                  <c:v>0.63522165853840407</c:v>
                </c:pt>
                <c:pt idx="4">
                  <c:v>0.65522165853840419</c:v>
                </c:pt>
                <c:pt idx="5">
                  <c:v>0.67522165853840421</c:v>
                </c:pt>
                <c:pt idx="6">
                  <c:v>0.69522165853840423</c:v>
                </c:pt>
                <c:pt idx="7">
                  <c:v>0.71522165853840425</c:v>
                </c:pt>
                <c:pt idx="8">
                  <c:v>0.71522165853840425</c:v>
                </c:pt>
                <c:pt idx="9">
                  <c:v>0.71522165853840425</c:v>
                </c:pt>
                <c:pt idx="10">
                  <c:v>0.71522165853840414</c:v>
                </c:pt>
                <c:pt idx="11">
                  <c:v>0.71522165853840425</c:v>
                </c:pt>
                <c:pt idx="12">
                  <c:v>0.71522165853840425</c:v>
                </c:pt>
                <c:pt idx="13">
                  <c:v>0.71522165853840414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1D-475D-A581-B85CAC144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6703080"/>
        <c:axId val="1816699472"/>
      </c:lineChart>
      <c:catAx>
        <c:axId val="1277974592"/>
        <c:scaling>
          <c:orientation val="minMax"/>
        </c:scaling>
        <c:delete val="0"/>
        <c:axPos val="b"/>
        <c:numFmt formatCode="0\A;[Red]0\A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975904"/>
        <c:crosses val="autoZero"/>
        <c:auto val="1"/>
        <c:lblAlgn val="ctr"/>
        <c:lblOffset val="100"/>
        <c:noMultiLvlLbl val="0"/>
      </c:catAx>
      <c:valAx>
        <c:axId val="1277975904"/>
        <c:scaling>
          <c:orientation val="minMax"/>
        </c:scaling>
        <c:delete val="0"/>
        <c:axPos val="l"/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974592"/>
        <c:crosses val="autoZero"/>
        <c:crossBetween val="between"/>
      </c:valAx>
      <c:valAx>
        <c:axId val="181669947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6703080"/>
        <c:crosses val="max"/>
        <c:crossBetween val="between"/>
      </c:valAx>
      <c:catAx>
        <c:axId val="1816703080"/>
        <c:scaling>
          <c:orientation val="minMax"/>
        </c:scaling>
        <c:delete val="1"/>
        <c:axPos val="b"/>
        <c:numFmt formatCode="0\A;[Red]0\A" sourceLinked="1"/>
        <c:majorTickMark val="out"/>
        <c:minorTickMark val="none"/>
        <c:tickLblPos val="nextTo"/>
        <c:crossAx val="18166994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[Charts.xlsx]RAPH!$C$64</c:f>
              <c:strCache>
                <c:ptCount val="1"/>
                <c:pt idx="0">
                  <c:v>Average Revenue Per Can</c:v>
                </c:pt>
              </c:strCache>
            </c:strRef>
          </c:tx>
          <c:spPr>
            <a:ln w="28575" cap="rnd">
              <a:solidFill>
                <a:srgbClr val="E7041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611231682801178E-2"/>
                  <c:y val="-8.4983127109111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BA5-4E30-885C-597BC24F0F9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A5-4E30-885C-597BC24F0F9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A5-4E30-885C-597BC24F0F9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A5-4E30-885C-597BC24F0F9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A5-4E30-885C-597BC24F0F9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A5-4E30-885C-597BC24F0F9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A5-4E30-885C-597BC24F0F9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A5-4E30-885C-597BC24F0F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[Charts.xlsx]RAPH!$B$65:$B$78</c:f>
              <c:numCache>
                <c:formatCode>0\P_);\(0\P\)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  <c:pt idx="10">
                  <c:v>2027</c:v>
                </c:pt>
                <c:pt idx="11">
                  <c:v>2028</c:v>
                </c:pt>
                <c:pt idx="12">
                  <c:v>2029</c:v>
                </c:pt>
                <c:pt idx="13">
                  <c:v>2030</c:v>
                </c:pt>
              </c:numCache>
            </c:numRef>
          </c:cat>
          <c:val>
            <c:numRef>
              <c:f>[Charts.xlsx]RAPH!$C$65:$C$78</c:f>
              <c:numCache>
                <c:formatCode>0.00</c:formatCode>
                <c:ptCount val="14"/>
                <c:pt idx="0">
                  <c:v>2.400566147258596</c:v>
                </c:pt>
                <c:pt idx="1">
                  <c:v>2.4485774702037677</c:v>
                </c:pt>
                <c:pt idx="2">
                  <c:v>2.4975490196078436</c:v>
                </c:pt>
                <c:pt idx="3">
                  <c:v>2.5475000000000003</c:v>
                </c:pt>
                <c:pt idx="4">
                  <c:v>2.5984499999999997</c:v>
                </c:pt>
                <c:pt idx="5">
                  <c:v>2.6504189999999999</c:v>
                </c:pt>
                <c:pt idx="6">
                  <c:v>2.7034273799999999</c:v>
                </c:pt>
                <c:pt idx="7">
                  <c:v>2.7574959276</c:v>
                </c:pt>
                <c:pt idx="8">
                  <c:v>2.8126458461520003</c:v>
                </c:pt>
                <c:pt idx="9">
                  <c:v>2.8688987630750402</c:v>
                </c:pt>
                <c:pt idx="10">
                  <c:v>2.9262767383365409</c:v>
                </c:pt>
                <c:pt idx="11">
                  <c:v>2.9848022731032717</c:v>
                </c:pt>
                <c:pt idx="12">
                  <c:v>3.0444983185653376</c:v>
                </c:pt>
                <c:pt idx="13">
                  <c:v>3.1053882849366441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BA5-4E30-885C-597BC24F0F9D}"/>
            </c:ext>
          </c:extLst>
        </c:ser>
        <c:ser>
          <c:idx val="1"/>
          <c:order val="1"/>
          <c:tx>
            <c:strRef>
              <c:f>[Charts.xlsx]RAPH!$D$64</c:f>
              <c:strCache>
                <c:ptCount val="1"/>
                <c:pt idx="0">
                  <c:v>Marketing $ Spent Per Can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8889625789734391E-2"/>
                  <c:y val="-6.21824063217720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A5-4E30-885C-597BC24F0F9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A5-4E30-885C-597BC24F0F9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A5-4E30-885C-597BC24F0F9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BA5-4E30-885C-597BC24F0F9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BA5-4E30-885C-597BC24F0F9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A5-4E30-885C-597BC24F0F9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A5-4E30-885C-597BC24F0F9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BA5-4E30-885C-597BC24F0F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[Charts.xlsx]RAPH!$B$65:$B$78</c:f>
              <c:numCache>
                <c:formatCode>0\P_);\(0\P\)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  <c:pt idx="10">
                  <c:v>2027</c:v>
                </c:pt>
                <c:pt idx="11">
                  <c:v>2028</c:v>
                </c:pt>
                <c:pt idx="12">
                  <c:v>2029</c:v>
                </c:pt>
                <c:pt idx="13">
                  <c:v>2030</c:v>
                </c:pt>
              </c:numCache>
            </c:numRef>
          </c:cat>
          <c:val>
            <c:numRef>
              <c:f>[Charts.xlsx]RAPH!$D$65:$D$78</c:f>
              <c:numCache>
                <c:formatCode>0.00</c:formatCode>
                <c:ptCount val="14"/>
                <c:pt idx="0">
                  <c:v>0.84530697685991751</c:v>
                </c:pt>
                <c:pt idx="1">
                  <c:v>0.89242809875867424</c:v>
                </c:pt>
                <c:pt idx="2">
                  <c:v>0.89164485243150249</c:v>
                </c:pt>
                <c:pt idx="3">
                  <c:v>0.90865718793183647</c:v>
                </c:pt>
                <c:pt idx="4">
                  <c:v>0.92865718793183649</c:v>
                </c:pt>
                <c:pt idx="5">
                  <c:v>0.94865718793183651</c:v>
                </c:pt>
                <c:pt idx="6">
                  <c:v>0.96865718793183653</c:v>
                </c:pt>
                <c:pt idx="7">
                  <c:v>0.98865718793183655</c:v>
                </c:pt>
                <c:pt idx="8">
                  <c:v>0.97865718793183654</c:v>
                </c:pt>
                <c:pt idx="9">
                  <c:v>0.96865718793183653</c:v>
                </c:pt>
                <c:pt idx="10">
                  <c:v>0.95865718793183652</c:v>
                </c:pt>
                <c:pt idx="11">
                  <c:v>0.94865718793183651</c:v>
                </c:pt>
                <c:pt idx="12">
                  <c:v>0.9386571879318365</c:v>
                </c:pt>
                <c:pt idx="13">
                  <c:v>0.92865718793183649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BA5-4E30-885C-597BC24F0F9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932660400"/>
        <c:axId val="932665976"/>
      </c:lineChart>
      <c:catAx>
        <c:axId val="932660400"/>
        <c:scaling>
          <c:orientation val="minMax"/>
        </c:scaling>
        <c:delete val="0"/>
        <c:axPos val="b"/>
        <c:numFmt formatCode="0\P_);\(0\P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665976"/>
        <c:crosses val="autoZero"/>
        <c:auto val="1"/>
        <c:lblAlgn val="ctr"/>
        <c:lblOffset val="100"/>
        <c:noMultiLvlLbl val="0"/>
      </c:catAx>
      <c:valAx>
        <c:axId val="932665976"/>
        <c:scaling>
          <c:orientation val="minMax"/>
          <c:min val="0.7500000000000001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660400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[Charts.xlsx]RAPH!$D$13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E70416"/>
            </a:solidFill>
            <a:ln>
              <a:noFill/>
            </a:ln>
            <a:effectLst/>
          </c:spPr>
          <c:invertIfNegative val="0"/>
          <c:cat>
            <c:numRef>
              <c:f>[Charts.xlsx]RAPH!$C$14:$C$27</c:f>
              <c:numCache>
                <c:formatCode>0\A;[Red]0\A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 formatCode="0\P_);\(0\P\)">
                  <c:v>2021</c:v>
                </c:pt>
                <c:pt idx="5" formatCode="0\P_);\(0\P\)">
                  <c:v>2022</c:v>
                </c:pt>
                <c:pt idx="6" formatCode="0\P_);\(0\P\)">
                  <c:v>2023</c:v>
                </c:pt>
                <c:pt idx="7" formatCode="0\P_);\(0\P\)">
                  <c:v>2024</c:v>
                </c:pt>
                <c:pt idx="8" formatCode="0\P_);\(0\P\)">
                  <c:v>2025</c:v>
                </c:pt>
                <c:pt idx="9" formatCode="0\P_);\(0\P\)">
                  <c:v>2026</c:v>
                </c:pt>
                <c:pt idx="10" formatCode="0\P_);\(0\P\)">
                  <c:v>2027</c:v>
                </c:pt>
                <c:pt idx="11" formatCode="0\P_);\(0\P\)">
                  <c:v>2028</c:v>
                </c:pt>
                <c:pt idx="12" formatCode="0\P_);\(0\P\)">
                  <c:v>2029</c:v>
                </c:pt>
                <c:pt idx="13" formatCode="0\P_);\(0\P\)">
                  <c:v>2030</c:v>
                </c:pt>
              </c:numCache>
            </c:numRef>
          </c:cat>
          <c:val>
            <c:numRef>
              <c:f>[Charts.xlsx]RAPH!$D$14:$D$27</c:f>
              <c:numCache>
                <c:formatCode>#,##0_);\(#,##0\);@_)</c:formatCode>
                <c:ptCount val="14"/>
                <c:pt idx="0">
                  <c:v>887.94399999999996</c:v>
                </c:pt>
                <c:pt idx="1">
                  <c:v>595.97599999999943</c:v>
                </c:pt>
                <c:pt idx="2">
                  <c:v>1261.0529999999999</c:v>
                </c:pt>
                <c:pt idx="3">
                  <c:v>-1885.8409999999983</c:v>
                </c:pt>
                <c:pt idx="4">
                  <c:v>2237.5184561356004</c:v>
                </c:pt>
                <c:pt idx="5">
                  <c:v>3234.7981095505884</c:v>
                </c:pt>
                <c:pt idx="6">
                  <c:v>4622.9843285112702</c:v>
                </c:pt>
                <c:pt idx="7">
                  <c:v>6559.6659571844884</c:v>
                </c:pt>
                <c:pt idx="8">
                  <c:v>11210.377908440289</c:v>
                </c:pt>
                <c:pt idx="9">
                  <c:v>17650.676732125215</c:v>
                </c:pt>
                <c:pt idx="10">
                  <c:v>26243.678076383883</c:v>
                </c:pt>
                <c:pt idx="11">
                  <c:v>37354.608713264002</c:v>
                </c:pt>
                <c:pt idx="12">
                  <c:v>49593.331985340672</c:v>
                </c:pt>
                <c:pt idx="13">
                  <c:v>64478.200135998202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6-4C20-98BC-AC7CEEAE0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7"/>
        <c:axId val="932709272"/>
        <c:axId val="932707632"/>
      </c:barChart>
      <c:lineChart>
        <c:grouping val="standard"/>
        <c:varyColors val="0"/>
        <c:ser>
          <c:idx val="1"/>
          <c:order val="1"/>
          <c:tx>
            <c:strRef>
              <c:f>[Charts.xlsx]RAPH!$E$13</c:f>
              <c:strCache>
                <c:ptCount val="1"/>
                <c:pt idx="0">
                  <c:v>% change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[Charts.xlsx]RAPH!$C$14:$C$27</c:f>
              <c:numCache>
                <c:formatCode>0\A;[Red]0\A</c:formatCode>
                <c:ptCount val="1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 formatCode="0\P_);\(0\P\)">
                  <c:v>2021</c:v>
                </c:pt>
                <c:pt idx="5" formatCode="0\P_);\(0\P\)">
                  <c:v>2022</c:v>
                </c:pt>
                <c:pt idx="6" formatCode="0\P_);\(0\P\)">
                  <c:v>2023</c:v>
                </c:pt>
                <c:pt idx="7" formatCode="0\P_);\(0\P\)">
                  <c:v>2024</c:v>
                </c:pt>
                <c:pt idx="8" formatCode="0\P_);\(0\P\)">
                  <c:v>2025</c:v>
                </c:pt>
                <c:pt idx="9" formatCode="0\P_);\(0\P\)">
                  <c:v>2026</c:v>
                </c:pt>
                <c:pt idx="10" formatCode="0\P_);\(0\P\)">
                  <c:v>2027</c:v>
                </c:pt>
                <c:pt idx="11" formatCode="0\P_);\(0\P\)">
                  <c:v>2028</c:v>
                </c:pt>
                <c:pt idx="12" formatCode="0\P_);\(0\P\)">
                  <c:v>2029</c:v>
                </c:pt>
                <c:pt idx="13" formatCode="0\P_);\(0\P\)">
                  <c:v>2030</c:v>
                </c:pt>
              </c:numCache>
            </c:numRef>
          </c:cat>
          <c:val>
            <c:numRef>
              <c:f>[Charts.xlsx]RAPH!$E$14:$E$27</c:f>
              <c:numCache>
                <c:formatCode>0%</c:formatCode>
                <c:ptCount val="14"/>
                <c:pt idx="1">
                  <c:v>-0.32881352878109493</c:v>
                </c:pt>
                <c:pt idx="2">
                  <c:v>1.1159459441319801</c:v>
                </c:pt>
                <c:pt idx="3">
                  <c:v>-2.4954494378903966</c:v>
                </c:pt>
                <c:pt idx="4">
                  <c:v>-2.1864830895794514</c:v>
                </c:pt>
                <c:pt idx="5">
                  <c:v>0.44570790050035214</c:v>
                </c:pt>
                <c:pt idx="6">
                  <c:v>0.42914153277823663</c:v>
                </c:pt>
                <c:pt idx="7">
                  <c:v>0.41892454982577965</c:v>
                </c:pt>
                <c:pt idx="8">
                  <c:v>0.70898609496450016</c:v>
                </c:pt>
                <c:pt idx="9">
                  <c:v>0.57449435480993283</c:v>
                </c:pt>
                <c:pt idx="10">
                  <c:v>0.48683693405471118</c:v>
                </c:pt>
                <c:pt idx="11">
                  <c:v>0.42337551179148947</c:v>
                </c:pt>
                <c:pt idx="12">
                  <c:v>0.32763623268073205</c:v>
                </c:pt>
                <c:pt idx="13">
                  <c:v>0.3001384975515935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D6-4C20-98BC-AC7CEEAE0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2700416"/>
        <c:axId val="932700744"/>
      </c:lineChart>
      <c:catAx>
        <c:axId val="932709272"/>
        <c:scaling>
          <c:orientation val="minMax"/>
        </c:scaling>
        <c:delete val="0"/>
        <c:axPos val="b"/>
        <c:numFmt formatCode="0\A;[Red]0\A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707632"/>
        <c:crosses val="autoZero"/>
        <c:auto val="1"/>
        <c:lblAlgn val="ctr"/>
        <c:lblOffset val="100"/>
        <c:noMultiLvlLbl val="0"/>
      </c:catAx>
      <c:valAx>
        <c:axId val="932707632"/>
        <c:scaling>
          <c:orientation val="minMax"/>
          <c:max val="68000"/>
          <c:min val="-2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_);\(#,##0\);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709272"/>
        <c:crosses val="autoZero"/>
        <c:crossBetween val="midCat"/>
      </c:valAx>
      <c:valAx>
        <c:axId val="932700744"/>
        <c:scaling>
          <c:orientation val="minMax"/>
          <c:max val="1.2"/>
          <c:min val="-2.5"/>
        </c:scaling>
        <c:delete val="0"/>
        <c:axPos val="r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700416"/>
        <c:crosses val="max"/>
        <c:crossBetween val="between"/>
      </c:valAx>
      <c:catAx>
        <c:axId val="932700416"/>
        <c:scaling>
          <c:orientation val="minMax"/>
        </c:scaling>
        <c:delete val="1"/>
        <c:axPos val="b"/>
        <c:numFmt formatCode="0\A;[Red]0\A" sourceLinked="1"/>
        <c:majorTickMark val="none"/>
        <c:minorTickMark val="none"/>
        <c:tickLblPos val="nextTo"/>
        <c:crossAx val="9327007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[Charts.xlsx]RAPH!$D$93</c:f>
              <c:strCache>
                <c:ptCount val="1"/>
                <c:pt idx="0">
                  <c:v>Unlevered free cash flows</c:v>
                </c:pt>
              </c:strCache>
            </c:strRef>
          </c:tx>
          <c:spPr>
            <a:solidFill>
              <a:srgbClr val="E70416"/>
            </a:solidFill>
            <a:ln>
              <a:noFill/>
            </a:ln>
            <a:effectLst/>
          </c:spPr>
          <c:invertIfNegative val="0"/>
          <c:cat>
            <c:numRef>
              <c:f>[Charts.xlsx]RAPH!$C$94:$C$103</c:f>
              <c:numCache>
                <c:formatCode>0\P_);\(0\P\)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[Charts.xlsx]RAPH!$D$94:$D$103</c:f>
              <c:numCache>
                <c:formatCode>_-* #,##0_-;\-* #,##0_-;_-* "-"??_-;_-@_-</c:formatCode>
                <c:ptCount val="10"/>
                <c:pt idx="0">
                  <c:v>4761.6982424434755</c:v>
                </c:pt>
                <c:pt idx="1">
                  <c:v>6731.5857329874125</c:v>
                </c:pt>
                <c:pt idx="2">
                  <c:v>9459.4444007745824</c:v>
                </c:pt>
                <c:pt idx="3">
                  <c:v>13255.504707097178</c:v>
                </c:pt>
                <c:pt idx="4">
                  <c:v>19826.604518766893</c:v>
                </c:pt>
                <c:pt idx="5">
                  <c:v>28540.742002609582</c:v>
                </c:pt>
                <c:pt idx="6">
                  <c:v>39789.695492407751</c:v>
                </c:pt>
                <c:pt idx="7">
                  <c:v>53965.009667091639</c:v>
                </c:pt>
                <c:pt idx="8">
                  <c:v>70171.010050422381</c:v>
                </c:pt>
                <c:pt idx="9">
                  <c:v>89626.689068007166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FE-487D-9034-43EBBDA36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7"/>
        <c:axId val="349914368"/>
        <c:axId val="349915024"/>
      </c:barChart>
      <c:lineChart>
        <c:grouping val="standard"/>
        <c:varyColors val="0"/>
        <c:ser>
          <c:idx val="1"/>
          <c:order val="1"/>
          <c:tx>
            <c:strRef>
              <c:f>[Charts.xlsx]RAPH!$E$93</c:f>
              <c:strCache>
                <c:ptCount val="1"/>
                <c:pt idx="0">
                  <c:v>% change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[Charts.xlsx]RAPH!$C$94:$C$103</c:f>
              <c:numCache>
                <c:formatCode>0\P_);\(0\P\)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[Charts.xlsx]RAPH!$E$94:$E$103</c:f>
              <c:numCache>
                <c:formatCode>0%</c:formatCode>
                <c:ptCount val="10"/>
                <c:pt idx="1">
                  <c:v>0.4136943145588925</c:v>
                </c:pt>
                <c:pt idx="2">
                  <c:v>0.40523270088050611</c:v>
                </c:pt>
                <c:pt idx="3">
                  <c:v>0.4012984426455064</c:v>
                </c:pt>
                <c:pt idx="4">
                  <c:v>0.49572611204697914</c:v>
                </c:pt>
                <c:pt idx="5">
                  <c:v>0.43951739066537154</c:v>
                </c:pt>
                <c:pt idx="6">
                  <c:v>0.39413668673258861</c:v>
                </c:pt>
                <c:pt idx="7">
                  <c:v>0.35625590996012191</c:v>
                </c:pt>
                <c:pt idx="8">
                  <c:v>0.30030570703693038</c:v>
                </c:pt>
                <c:pt idx="9">
                  <c:v>0.27726092304506711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FE-487D-9034-43EBBDA36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702288"/>
        <c:axId val="901704584"/>
      </c:lineChart>
      <c:catAx>
        <c:axId val="349914368"/>
        <c:scaling>
          <c:orientation val="minMax"/>
        </c:scaling>
        <c:delete val="0"/>
        <c:axPos val="b"/>
        <c:numFmt formatCode="0\P_);\(0\P\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15024"/>
        <c:crosses val="autoZero"/>
        <c:auto val="1"/>
        <c:lblAlgn val="ctr"/>
        <c:lblOffset val="100"/>
        <c:noMultiLvlLbl val="0"/>
      </c:catAx>
      <c:valAx>
        <c:axId val="349915024"/>
        <c:scaling>
          <c:orientation val="minMax"/>
          <c:max val="90000"/>
          <c:min val="4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14368"/>
        <c:crosses val="autoZero"/>
        <c:crossBetween val="midCat"/>
        <c:majorUnit val="14000"/>
      </c:valAx>
      <c:valAx>
        <c:axId val="901704584"/>
        <c:scaling>
          <c:orientation val="minMax"/>
          <c:max val="0.5"/>
          <c:min val="0.25"/>
        </c:scaling>
        <c:delete val="0"/>
        <c:axPos val="r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702288"/>
        <c:crosses val="max"/>
        <c:crossBetween val="between"/>
      </c:valAx>
      <c:catAx>
        <c:axId val="901702288"/>
        <c:scaling>
          <c:orientation val="minMax"/>
        </c:scaling>
        <c:delete val="1"/>
        <c:axPos val="b"/>
        <c:numFmt formatCode="0\P_);\(0\P\)" sourceLinked="1"/>
        <c:majorTickMark val="none"/>
        <c:minorTickMark val="none"/>
        <c:tickLblPos val="nextTo"/>
        <c:crossAx val="901704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[Charts.xlsx]RAPH!$D$149</c:f>
              <c:strCache>
                <c:ptCount val="1"/>
                <c:pt idx="0">
                  <c:v>U.S + CAN + Amazon</c:v>
                </c:pt>
              </c:strCache>
            </c:strRef>
          </c:tx>
          <c:spPr>
            <a:solidFill>
              <a:srgbClr val="E70416"/>
            </a:solidFill>
            <a:ln>
              <a:solidFill>
                <a:srgbClr val="E70416"/>
              </a:solidFill>
            </a:ln>
            <a:effectLst/>
          </c:spPr>
          <c:invertIfNegative val="0"/>
          <c:cat>
            <c:numRef>
              <c:f>[Charts.xlsx]RAPH!$E$148:$I$148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[Charts.xlsx]RAPH!$E$149:$I$149</c:f>
              <c:numCache>
                <c:formatCode>#,##0</c:formatCode>
                <c:ptCount val="5"/>
                <c:pt idx="0">
                  <c:v>15616</c:v>
                </c:pt>
                <c:pt idx="1">
                  <c:v>16880.896000000001</c:v>
                </c:pt>
                <c:pt idx="2">
                  <c:v>18248.248575999998</c:v>
                </c:pt>
                <c:pt idx="3">
                  <c:v>19726.356710655997</c:v>
                </c:pt>
                <c:pt idx="4">
                  <c:v>21324.191604219133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6-4ACA-A067-CB1012360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7"/>
        <c:axId val="904246240"/>
        <c:axId val="904246568"/>
      </c:barChart>
      <c:lineChart>
        <c:grouping val="standard"/>
        <c:varyColors val="0"/>
        <c:ser>
          <c:idx val="1"/>
          <c:order val="1"/>
          <c:tx>
            <c:strRef>
              <c:f>[Charts.xlsx]RAPH!$D$150</c:f>
              <c:strCache>
                <c:ptCount val="1"/>
                <c:pt idx="0">
                  <c:v>Guru's Penetration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[Charts.xlsx]RAPH!$E$148:$I$148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[Charts.xlsx]RAPH!$E$150:$I$150</c:f>
              <c:numCache>
                <c:formatCode>0.0000%</c:formatCode>
                <c:ptCount val="5"/>
                <c:pt idx="0">
                  <c:v>1.4152314293032786E-3</c:v>
                </c:pt>
                <c:pt idx="1">
                  <c:v>1.6809819818098394E-3</c:v>
                </c:pt>
                <c:pt idx="2">
                  <c:v>1.994685947779227E-3</c:v>
                </c:pt>
                <c:pt idx="3">
                  <c:v>2.3863254147202507E-3</c:v>
                </c:pt>
                <c:pt idx="4">
                  <c:v>2.8789876508865269E-3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86-4ACA-A067-CB1012360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278408"/>
        <c:axId val="900278080"/>
      </c:lineChart>
      <c:catAx>
        <c:axId val="90424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4246568"/>
        <c:crosses val="autoZero"/>
        <c:auto val="1"/>
        <c:lblAlgn val="ctr"/>
        <c:lblOffset val="100"/>
        <c:noMultiLvlLbl val="0"/>
      </c:catAx>
      <c:valAx>
        <c:axId val="904246568"/>
        <c:scaling>
          <c:orientation val="minMax"/>
          <c:max val="25000"/>
          <c:min val="1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4246240"/>
        <c:crosses val="autoZero"/>
        <c:crossBetween val="between"/>
        <c:majorUnit val="2500"/>
      </c:valAx>
      <c:valAx>
        <c:axId val="900278080"/>
        <c:scaling>
          <c:orientation val="minMax"/>
          <c:min val="1.0000000000000002E-3"/>
        </c:scaling>
        <c:delete val="0"/>
        <c:axPos val="r"/>
        <c:numFmt formatCode="0.0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0278408"/>
        <c:crosses val="max"/>
        <c:crossBetween val="between"/>
        <c:majorUnit val="3.0000000000000008E-4"/>
      </c:valAx>
      <c:catAx>
        <c:axId val="900278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02780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2632259734430724E-2"/>
          <c:y val="2.9867500384569014E-2"/>
          <c:w val="0.88384813087319869"/>
          <c:h val="0.8495677559978064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F4E-4F45-A256-35A1CA3774D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F4E-4F45-A256-35A1CA3774D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2">
                    <a:lumMod val="7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F4E-4F45-A256-35A1CA3774D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2">
                    <a:lumMod val="7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F4E-4F45-A256-35A1CA3774D6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AF4E-4F45-A256-35A1CA3774D6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AF4E-4F45-A256-35A1CA3774D6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92D05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AF4E-4F45-A256-35A1CA3774D6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4E-4F45-A256-35A1CA3774D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4E-4F45-A256-35A1CA3774D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F4E-4F45-A256-35A1CA3774D6}"/>
                </c:ext>
              </c:extLst>
            </c:dLbl>
            <c:dLbl>
              <c:idx val="5"/>
              <c:layout>
                <c:manualLayout>
                  <c:x val="-3.0693087655496356E-2"/>
                  <c:y val="-2.84895137936453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4E-4F45-A256-35A1CA3774D6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F4E-4F45-A256-35A1CA3774D6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AF4E-4F45-A256-35A1CA3774D6}"/>
                </c:ext>
              </c:extLst>
            </c:dLbl>
            <c:dLbl>
              <c:idx val="14"/>
              <c:layout>
                <c:manualLayout>
                  <c:x val="-5.3584007575883566E-2"/>
                  <c:y val="1.377921401823802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F4E-4F45-A256-35A1CA3774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[Charts.xlsx]Charts!$B$131:$B$147</c:f>
              <c:numCache>
                <c:formatCode>General</c:formatCode>
                <c:ptCount val="17"/>
                <c:pt idx="0">
                  <c:v>250</c:v>
                </c:pt>
                <c:pt idx="1">
                  <c:v>250</c:v>
                </c:pt>
                <c:pt idx="2">
                  <c:v>355</c:v>
                </c:pt>
                <c:pt idx="3">
                  <c:v>250</c:v>
                </c:pt>
                <c:pt idx="4">
                  <c:v>355</c:v>
                </c:pt>
                <c:pt idx="5">
                  <c:v>355</c:v>
                </c:pt>
                <c:pt idx="6">
                  <c:v>473</c:v>
                </c:pt>
                <c:pt idx="7">
                  <c:v>330</c:v>
                </c:pt>
                <c:pt idx="8">
                  <c:v>355</c:v>
                </c:pt>
                <c:pt idx="9">
                  <c:v>355</c:v>
                </c:pt>
                <c:pt idx="10">
                  <c:v>444</c:v>
                </c:pt>
                <c:pt idx="11">
                  <c:v>458</c:v>
                </c:pt>
                <c:pt idx="12">
                  <c:v>473</c:v>
                </c:pt>
                <c:pt idx="13">
                  <c:v>473</c:v>
                </c:pt>
                <c:pt idx="14">
                  <c:v>473</c:v>
                </c:pt>
                <c:pt idx="15">
                  <c:v>250</c:v>
                </c:pt>
                <c:pt idx="16">
                  <c:v>473</c:v>
                </c:pt>
              </c:numCache>
            </c:numRef>
          </c:xVal>
          <c:yVal>
            <c:numRef>
              <c:f>[Charts.xlsx]Charts!$C$131:$C$147</c:f>
              <c:numCache>
                <c:formatCode>General</c:formatCode>
                <c:ptCount val="17"/>
                <c:pt idx="0">
                  <c:v>1.32</c:v>
                </c:pt>
                <c:pt idx="1">
                  <c:v>1.32</c:v>
                </c:pt>
                <c:pt idx="2">
                  <c:v>1.1200000000000001</c:v>
                </c:pt>
                <c:pt idx="3">
                  <c:v>1.0760000000000001</c:v>
                </c:pt>
                <c:pt idx="4">
                  <c:v>1.0394000000000001</c:v>
                </c:pt>
                <c:pt idx="5">
                  <c:v>0.98</c:v>
                </c:pt>
                <c:pt idx="6">
                  <c:v>0.95</c:v>
                </c:pt>
                <c:pt idx="7">
                  <c:v>0.84499999999999997</c:v>
                </c:pt>
                <c:pt idx="8">
                  <c:v>0.84230000000000005</c:v>
                </c:pt>
                <c:pt idx="9">
                  <c:v>0.79</c:v>
                </c:pt>
                <c:pt idx="10">
                  <c:v>0.79</c:v>
                </c:pt>
                <c:pt idx="11">
                  <c:v>0.78</c:v>
                </c:pt>
                <c:pt idx="12">
                  <c:v>0.76</c:v>
                </c:pt>
                <c:pt idx="13">
                  <c:v>0.76</c:v>
                </c:pt>
                <c:pt idx="14">
                  <c:v>0.72</c:v>
                </c:pt>
                <c:pt idx="15">
                  <c:v>0.68</c:v>
                </c:pt>
                <c:pt idx="16">
                  <c:v>0.63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F4E-4F45-A256-35A1CA3774D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038281208"/>
        <c:axId val="1038286784"/>
      </c:scatterChart>
      <c:valAx>
        <c:axId val="1038281208"/>
        <c:scaling>
          <c:orientation val="minMax"/>
          <c:max val="500"/>
          <c:min val="2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>
                    <a:solidFill>
                      <a:schemeClr val="tx1"/>
                    </a:solidFill>
                  </a:rPr>
                  <a:t>Millilitres</a:t>
                </a:r>
                <a:r>
                  <a:rPr lang="en-CA" baseline="0">
                    <a:solidFill>
                      <a:schemeClr val="tx1"/>
                    </a:solidFill>
                  </a:rPr>
                  <a:t> </a:t>
                </a:r>
                <a:endParaRPr lang="en-CA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8286784"/>
        <c:crosses val="autoZero"/>
        <c:crossBetween val="midCat"/>
      </c:valAx>
      <c:valAx>
        <c:axId val="1038286784"/>
        <c:scaling>
          <c:orientation val="minMax"/>
          <c:max val="1.5"/>
          <c:min val="0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>
                    <a:solidFill>
                      <a:schemeClr val="tx1"/>
                    </a:solidFill>
                  </a:rPr>
                  <a:t>Price</a:t>
                </a:r>
                <a:r>
                  <a:rPr lang="en-CA" baseline="0">
                    <a:solidFill>
                      <a:schemeClr val="tx1"/>
                    </a:solidFill>
                  </a:rPr>
                  <a:t> ($)</a:t>
                </a:r>
                <a:endParaRPr lang="en-CA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82812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0.42591</cdr:x>
      <cdr:y>0.09448</cdr:y>
    </cdr:from>
    <cdr:to>
      <cdr:x>0.48844</cdr:x>
      <cdr:y>0.14385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4BEC0FA-B88F-42E0-839E-22E422F31529}"/>
            </a:ext>
          </a:extLst>
        </cdr:cNvPr>
        <cdr:cNvSpPr txBox="1"/>
      </cdr:nvSpPr>
      <cdr:spPr>
        <a:xfrm xmlns:a="http://schemas.openxmlformats.org/drawingml/2006/main">
          <a:off x="3398006" y="441747"/>
          <a:ext cx="498855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en-CA" sz="900" b="1" dirty="0">
              <a:latin typeface="Malgun Gothic" panose="020B0503020000020004" pitchFamily="34" charset="-127"/>
              <a:ea typeface="Malgun Gothic" panose="020B0503020000020004" pitchFamily="34" charset="-127"/>
            </a:rPr>
            <a:t>Other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0.13245</cdr:x>
      <cdr:y>0.10948</cdr:y>
    </cdr:from>
    <cdr:to>
      <cdr:x>0.85467</cdr:x>
      <cdr:y>0.25742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6BC158C0-26D2-42DF-B5A1-E1B32A6536EC}"/>
            </a:ext>
          </a:extLst>
        </cdr:cNvPr>
        <cdr:cNvCxnSpPr/>
      </cdr:nvCxnSpPr>
      <cdr:spPr>
        <a:xfrm xmlns:a="http://schemas.openxmlformats.org/drawingml/2006/main" flipV="1">
          <a:off x="605548" y="300331"/>
          <a:ext cx="3302000" cy="40581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0.75143</cdr:x>
      <cdr:y>0</cdr:y>
    </cdr:from>
    <cdr:to>
      <cdr:x>0.82558</cdr:x>
      <cdr:y>0.06478</cdr:y>
    </cdr:to>
    <cdr:sp macro="" textlink="">
      <cdr:nvSpPr>
        <cdr:cNvPr id="2" name="TextBox 28">
          <a:extLst xmlns:a="http://schemas.openxmlformats.org/drawingml/2006/main">
            <a:ext uri="{FF2B5EF4-FFF2-40B4-BE49-F238E27FC236}">
              <a16:creationId xmlns:a16="http://schemas.microsoft.com/office/drawing/2014/main" id="{BFD80405-B239-461C-B3AD-B3D1D02A5B82}"/>
            </a:ext>
          </a:extLst>
        </cdr:cNvPr>
        <cdr:cNvSpPr txBox="1"/>
      </cdr:nvSpPr>
      <cdr:spPr>
        <a:xfrm xmlns:a="http://schemas.openxmlformats.org/drawingml/2006/main">
          <a:off x="6549425" y="0"/>
          <a:ext cx="646267" cy="342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600" b="1" dirty="0">
              <a:solidFill>
                <a:srgbClr val="0070C0"/>
              </a:solidFill>
            </a:rPr>
            <a:t>Large</a:t>
          </a:r>
        </a:p>
      </cdr:txBody>
    </cdr:sp>
  </cdr:relSizeAnchor>
  <cdr:relSizeAnchor xmlns:cdr="http://schemas.openxmlformats.org/drawingml/2006/chartDrawing">
    <cdr:from>
      <cdr:x>0.44809</cdr:x>
      <cdr:y>0</cdr:y>
    </cdr:from>
    <cdr:to>
      <cdr:x>0.5519</cdr:x>
      <cdr:y>0.06478</cdr:y>
    </cdr:to>
    <cdr:sp macro="" textlink="">
      <cdr:nvSpPr>
        <cdr:cNvPr id="3" name="TextBox 29">
          <a:extLst xmlns:a="http://schemas.openxmlformats.org/drawingml/2006/main">
            <a:ext uri="{FF2B5EF4-FFF2-40B4-BE49-F238E27FC236}">
              <a16:creationId xmlns:a16="http://schemas.microsoft.com/office/drawing/2014/main" id="{2B885C24-F1EB-4A92-B4F4-89B206319217}"/>
            </a:ext>
          </a:extLst>
        </cdr:cNvPr>
        <cdr:cNvSpPr txBox="1"/>
      </cdr:nvSpPr>
      <cdr:spPr>
        <a:xfrm xmlns:a="http://schemas.openxmlformats.org/drawingml/2006/main">
          <a:off x="3905559" y="0"/>
          <a:ext cx="904799" cy="342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600" b="1" dirty="0">
              <a:solidFill>
                <a:srgbClr val="0070C0"/>
              </a:solidFill>
            </a:rPr>
            <a:t>Medium</a:t>
          </a:r>
        </a:p>
      </cdr:txBody>
    </cdr:sp>
  </cdr:relSizeAnchor>
  <cdr:relSizeAnchor xmlns:cdr="http://schemas.openxmlformats.org/drawingml/2006/chartDrawing">
    <cdr:from>
      <cdr:x>0.1413</cdr:x>
      <cdr:y>0</cdr:y>
    </cdr:from>
    <cdr:to>
      <cdr:x>0.21595</cdr:x>
      <cdr:y>0.06478</cdr:y>
    </cdr:to>
    <cdr:sp macro="" textlink="">
      <cdr:nvSpPr>
        <cdr:cNvPr id="4" name="TextBox 30">
          <a:extLst xmlns:a="http://schemas.openxmlformats.org/drawingml/2006/main">
            <a:ext uri="{FF2B5EF4-FFF2-40B4-BE49-F238E27FC236}">
              <a16:creationId xmlns:a16="http://schemas.microsoft.com/office/drawing/2014/main" id="{15BFEF76-5C31-44C4-80F5-1D485E9CF70C}"/>
            </a:ext>
          </a:extLst>
        </cdr:cNvPr>
        <cdr:cNvSpPr txBox="1"/>
      </cdr:nvSpPr>
      <cdr:spPr>
        <a:xfrm xmlns:a="http://schemas.openxmlformats.org/drawingml/2006/main">
          <a:off x="1231530" y="0"/>
          <a:ext cx="650691" cy="342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600" b="1" dirty="0">
              <a:solidFill>
                <a:srgbClr val="0070C0"/>
              </a:solidFill>
            </a:rPr>
            <a:t>Small</a:t>
          </a:r>
        </a:p>
      </cdr:txBody>
    </cdr:sp>
  </cdr:relSizeAnchor>
  <cdr:relSizeAnchor xmlns:cdr="http://schemas.openxmlformats.org/drawingml/2006/chartDrawing">
    <cdr:from>
      <cdr:x>0.188</cdr:x>
      <cdr:y>0.13858</cdr:y>
    </cdr:from>
    <cdr:to>
      <cdr:x>0.24567</cdr:x>
      <cdr:y>0.19153</cdr:y>
    </cdr:to>
    <cdr:sp macro="" textlink="">
      <cdr:nvSpPr>
        <cdr:cNvPr id="5" name="TextBox 31">
          <a:extLst xmlns:a="http://schemas.openxmlformats.org/drawingml/2006/main">
            <a:ext uri="{FF2B5EF4-FFF2-40B4-BE49-F238E27FC236}">
              <a16:creationId xmlns:a16="http://schemas.microsoft.com/office/drawing/2014/main" id="{7C993D08-B392-4B47-A1BA-EAB2C2099141}"/>
            </a:ext>
          </a:extLst>
        </cdr:cNvPr>
        <cdr:cNvSpPr txBox="1"/>
      </cdr:nvSpPr>
      <cdr:spPr>
        <a:xfrm xmlns:a="http://schemas.openxmlformats.org/drawingml/2006/main">
          <a:off x="1638636" y="733321"/>
          <a:ext cx="502573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200" b="1" dirty="0">
              <a:solidFill>
                <a:srgbClr val="C00000"/>
              </a:solidFill>
            </a:rPr>
            <a:t>Guru</a:t>
          </a:r>
        </a:p>
      </cdr:txBody>
    </cdr:sp>
  </cdr:relSizeAnchor>
  <cdr:relSizeAnchor xmlns:cdr="http://schemas.openxmlformats.org/drawingml/2006/chartDrawing">
    <cdr:from>
      <cdr:x>0.18802</cdr:x>
      <cdr:y>0.34846</cdr:y>
    </cdr:from>
    <cdr:to>
      <cdr:x>0.26513</cdr:x>
      <cdr:y>0.40141</cdr:y>
    </cdr:to>
    <cdr:sp macro="" textlink="">
      <cdr:nvSpPr>
        <cdr:cNvPr id="6" name="TextBox 32">
          <a:extLst xmlns:a="http://schemas.openxmlformats.org/drawingml/2006/main">
            <a:ext uri="{FF2B5EF4-FFF2-40B4-BE49-F238E27FC236}">
              <a16:creationId xmlns:a16="http://schemas.microsoft.com/office/drawing/2014/main" id="{5C39864E-CB5D-41A5-BD26-21A29CF9E6C0}"/>
            </a:ext>
          </a:extLst>
        </cdr:cNvPr>
        <cdr:cNvSpPr txBox="1"/>
      </cdr:nvSpPr>
      <cdr:spPr>
        <a:xfrm xmlns:a="http://schemas.openxmlformats.org/drawingml/2006/main">
          <a:off x="1638808" y="1843900"/>
          <a:ext cx="672043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200" b="1" dirty="0" err="1">
              <a:solidFill>
                <a:schemeClr val="accent2">
                  <a:lumMod val="75000"/>
                </a:schemeClr>
              </a:solidFill>
            </a:rPr>
            <a:t>Redbull</a:t>
          </a:r>
          <a:endParaRPr lang="en-CA" sz="12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0.52526</cdr:x>
      <cdr:y>0.31752</cdr:y>
    </cdr:from>
    <cdr:to>
      <cdr:x>0.60237</cdr:x>
      <cdr:y>0.37047</cdr:y>
    </cdr:to>
    <cdr:sp macro="" textlink="">
      <cdr:nvSpPr>
        <cdr:cNvPr id="7" name="TextBox 35">
          <a:extLst xmlns:a="http://schemas.openxmlformats.org/drawingml/2006/main">
            <a:ext uri="{FF2B5EF4-FFF2-40B4-BE49-F238E27FC236}">
              <a16:creationId xmlns:a16="http://schemas.microsoft.com/office/drawing/2014/main" id="{06A90A2F-D238-47A0-9272-6370326E12C9}"/>
            </a:ext>
          </a:extLst>
        </cdr:cNvPr>
        <cdr:cNvSpPr txBox="1"/>
      </cdr:nvSpPr>
      <cdr:spPr>
        <a:xfrm xmlns:a="http://schemas.openxmlformats.org/drawingml/2006/main">
          <a:off x="4578145" y="1680206"/>
          <a:ext cx="672043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200" b="1" dirty="0" err="1">
              <a:solidFill>
                <a:schemeClr val="accent2">
                  <a:lumMod val="75000"/>
                </a:schemeClr>
              </a:solidFill>
            </a:rPr>
            <a:t>Redbull</a:t>
          </a:r>
          <a:endParaRPr lang="en-CA" sz="12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0.52857</cdr:x>
      <cdr:y>0.44338</cdr:y>
    </cdr:from>
    <cdr:to>
      <cdr:x>0.58623</cdr:x>
      <cdr:y>0.49633</cdr:y>
    </cdr:to>
    <cdr:sp macro="" textlink="">
      <cdr:nvSpPr>
        <cdr:cNvPr id="8" name="TextBox 36">
          <a:extLst xmlns:a="http://schemas.openxmlformats.org/drawingml/2006/main">
            <a:ext uri="{FF2B5EF4-FFF2-40B4-BE49-F238E27FC236}">
              <a16:creationId xmlns:a16="http://schemas.microsoft.com/office/drawing/2014/main" id="{194019DF-BDE3-41FB-BD8F-2BA80F4E425F}"/>
            </a:ext>
          </a:extLst>
        </cdr:cNvPr>
        <cdr:cNvSpPr txBox="1"/>
      </cdr:nvSpPr>
      <cdr:spPr>
        <a:xfrm xmlns:a="http://schemas.openxmlformats.org/drawingml/2006/main">
          <a:off x="4606932" y="2346198"/>
          <a:ext cx="502573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200" b="1" dirty="0">
              <a:solidFill>
                <a:srgbClr val="C00000"/>
              </a:solidFill>
            </a:rPr>
            <a:t>Guru</a:t>
          </a:r>
        </a:p>
      </cdr:txBody>
    </cdr:sp>
  </cdr:relSizeAnchor>
  <cdr:relSizeAnchor xmlns:cdr="http://schemas.openxmlformats.org/drawingml/2006/chartDrawing">
    <cdr:from>
      <cdr:x>0.88583</cdr:x>
      <cdr:y>0.62833</cdr:y>
    </cdr:from>
    <cdr:to>
      <cdr:x>0.96974</cdr:x>
      <cdr:y>0.68128</cdr:y>
    </cdr:to>
    <cdr:sp macro="" textlink="">
      <cdr:nvSpPr>
        <cdr:cNvPr id="9" name="TextBox 37">
          <a:extLst xmlns:a="http://schemas.openxmlformats.org/drawingml/2006/main">
            <a:ext uri="{FF2B5EF4-FFF2-40B4-BE49-F238E27FC236}">
              <a16:creationId xmlns:a16="http://schemas.microsoft.com/office/drawing/2014/main" id="{914678B7-1ED2-4EC5-AA26-BE1E506A8CA1}"/>
            </a:ext>
          </a:extLst>
        </cdr:cNvPr>
        <cdr:cNvSpPr txBox="1"/>
      </cdr:nvSpPr>
      <cdr:spPr>
        <a:xfrm xmlns:a="http://schemas.openxmlformats.org/drawingml/2006/main">
          <a:off x="7720847" y="3324905"/>
          <a:ext cx="731354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200" b="1" dirty="0">
              <a:solidFill>
                <a:srgbClr val="92D050"/>
              </a:solidFill>
            </a:rPr>
            <a:t>Monster</a:t>
          </a:r>
        </a:p>
      </cdr:txBody>
    </cdr:sp>
  </cdr:relSizeAnchor>
  <cdr:relSizeAnchor xmlns:cdr="http://schemas.openxmlformats.org/drawingml/2006/chartDrawing">
    <cdr:from>
      <cdr:x>0.33974</cdr:x>
      <cdr:y>0.09913</cdr:y>
    </cdr:from>
    <cdr:to>
      <cdr:x>0.34041</cdr:x>
      <cdr:y>0.87402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1AD8EEE1-8D3E-4BDF-8313-8F68B0267648}"/>
            </a:ext>
          </a:extLst>
        </cdr:cNvPr>
        <cdr:cNvCxnSpPr/>
      </cdr:nvCxnSpPr>
      <cdr:spPr>
        <a:xfrm xmlns:a="http://schemas.openxmlformats.org/drawingml/2006/main" flipH="1">
          <a:off x="2961189" y="524574"/>
          <a:ext cx="5774" cy="4100448"/>
        </a:xfrm>
        <a:prstGeom xmlns:a="http://schemas.openxmlformats.org/drawingml/2006/main" prst="line">
          <a:avLst/>
        </a:prstGeom>
        <a:ln xmlns:a="http://schemas.openxmlformats.org/drawingml/2006/main" w="12700"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0.69949</cdr:x>
      <cdr:y>0.10398</cdr:y>
    </cdr:from>
    <cdr:to>
      <cdr:x>0.70015</cdr:x>
      <cdr:y>0.87887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D345C266-11FA-4960-83AA-C7BFF2FDF284}"/>
            </a:ext>
          </a:extLst>
        </cdr:cNvPr>
        <cdr:cNvCxnSpPr/>
      </cdr:nvCxnSpPr>
      <cdr:spPr>
        <a:xfrm xmlns:a="http://schemas.openxmlformats.org/drawingml/2006/main" flipH="1">
          <a:off x="6096703" y="550235"/>
          <a:ext cx="5774" cy="4100448"/>
        </a:xfrm>
        <a:prstGeom xmlns:a="http://schemas.openxmlformats.org/drawingml/2006/main" prst="line">
          <a:avLst/>
        </a:prstGeom>
        <a:ln xmlns:a="http://schemas.openxmlformats.org/drawingml/2006/main" w="12700"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C94B0-189E-46E8-9EE1-DA26EAADA36B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7247B-08EF-4946-8B0A-24068135A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4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247B-08EF-4946-8B0A-24068135A1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2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37DD4B5-1425-4C6B-990C-462FE63283CE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Picture 32" descr="Logo, company name&#10;&#10;Description automatically generated">
            <a:extLst>
              <a:ext uri="{FF2B5EF4-FFF2-40B4-BE49-F238E27FC236}">
                <a16:creationId xmlns:a16="http://schemas.microsoft.com/office/drawing/2014/main" id="{DA866CB5-0030-4188-8356-AE10231BF1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74EBCE4-3728-4561-A08D-D6328F27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9D1D9ED-18E7-4474-B7ED-9D2710C38A0A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1EB25F32-FDAF-406E-AD05-AF775BC8FC9A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F1AEE5B-1564-488F-BC22-37B409F441F4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rgbClr val="D30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9C1F49-9175-4D19-A2C3-2A03AA9D1089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2448BB9-7E1D-4BFA-AB71-D9F44A718534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A83A55-4E58-4011-BD21-496FDA82EF95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AF5C6E9-2288-4AE7-AB91-1F3EE25DBFEE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AE0391-A4A5-4762-AE45-1F513093C36B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10ED4B8-9121-4508-B9BD-1AFCD1348659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5B580D0-765F-4618-90C0-EF0E9C43AA1A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D1DBA01-0832-400A-9A6F-69BC1F233788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28B8870-C2B4-44F8-A2D8-8D2D0DAA7509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134CD23-7A8C-416A-ABDB-49F217E1892B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ABB9AA-AC1E-4A26-91B5-50DBD87D4902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102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2" name="Picture 31" descr="Logo, company name&#10;&#10;Description automatically generated">
            <a:extLst>
              <a:ext uri="{FF2B5EF4-FFF2-40B4-BE49-F238E27FC236}">
                <a16:creationId xmlns:a16="http://schemas.microsoft.com/office/drawing/2014/main" id="{BF97F9DA-5F34-4E2A-8455-F42D0D1609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DC0C73-5662-4388-9F32-4D58EBFA9CF1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B50AFC3C-62AA-4633-A968-364EB6F16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17B7092-2ABF-416D-933E-E147D69EBB09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03E3641F-7FB2-4DF3-BF1A-56B4FFAE2555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5030108-0FAA-4238-8B7E-F7C95B77D7BC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7A520B-6DFD-4E5D-83D6-E53C57ED8873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D1F539-1724-43BC-A8FB-C19679D4F4F1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rgbClr val="D3002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63DEC6-0E6D-4100-B94C-C3AC40969369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Analysis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448BFE3-81F6-4505-A89C-472719D85C27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4DE1364-7DF2-4DA0-A351-173FD74C770B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1B4086-5D79-47E5-921C-963C65C792F6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0B9E8C-D893-4ABF-878C-6B5F81AF7F0F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869BA45-B3DE-4C57-AE64-D04B276F5220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12DDF05-4305-4E5B-8CDE-BF2F5258D8CE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D7680D1-FCD5-4BF7-9ECF-2C7D78BF01DB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533776D-361C-480E-8193-4E45F0204E71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07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0184F59-3D7E-4FDC-8D24-EDD3B294A9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B4BDC053-ABD7-43B2-A375-CD22D9E96C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7CE891E-9ACF-42FD-ABB1-B36241498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9F3C46-5CD0-42F7-9785-511C3116AD96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AAF47E8-9356-40D6-9477-74A2C8C4B3CA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74AC31-2AE2-4108-BEC4-8DEE6FF6D200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94989D-5D55-4684-898C-7AB0B64C8A7A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90C718-2EBB-4AB4-97BB-46170BF3277D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456BF67-53FE-4AA1-8091-6E4D4916FD20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678DB2-237C-4A01-AEC5-94B71DAB8F90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34B1AA2-3FB5-408A-9D3F-A1698FB17D10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EB94B2-70C1-4CD5-A63A-9D0F8C878FF6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0DA4441-6319-425C-90A3-C9AF82F29CD5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rgbClr val="D30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FFB01A-2DD7-422A-849B-92CD7F23AF85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68F04E-67EC-4A7A-9F2E-12166F017159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5EE2C14-A33F-49AE-9431-0F4CB1D42EAF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AA8310-3F66-4250-9BD9-552822762DB9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396127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3E29A1-5E3B-49BF-B3F2-5AC58191A50B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Picture 31" descr="Logo, company name&#10;&#10;Description automatically generated">
            <a:extLst>
              <a:ext uri="{FF2B5EF4-FFF2-40B4-BE49-F238E27FC236}">
                <a16:creationId xmlns:a16="http://schemas.microsoft.com/office/drawing/2014/main" id="{2D9F90EC-4632-486A-AA30-DF9859649C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9C2949C6-5A7A-45E4-86E3-FD2D8F22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E817EC1-E2C0-4554-8D08-19FE9AE913BC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70CE93A-BDC7-4149-9775-2E85EA4DADE6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9DF71F0-3181-4856-8023-1EC48632377D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19EBA9F-0124-48B1-828F-4A7D680ED02A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865B70-D98D-44A3-A134-89B39FAAF473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C545F1A-9D34-4F45-BB46-B2802C38FC5B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rgbClr val="D30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98C6F8-87A2-4383-8732-8E7C7BCC36F0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41A702B-0D0C-4F9D-AD67-2A288CC20C61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4AC253-053B-4253-97FE-B5984E95362B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23A5AA6-D27E-4225-A5E5-EEF0E3076532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6E4395-27F6-4E48-B516-1298D61BE7E9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AADEC8-E4E6-45CB-94A3-1CCE716D564A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714A9EF-DB8E-4230-B7C6-EE7FFD293001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FCDE7B-A2D4-46A7-9DF9-744B8AE2009A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71172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48B90D8-DF81-4229-BA64-DDAED6FBDFDA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4A6AA0FB-93D5-4A16-A6B3-3B8BB91A9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2E26D969-535D-402F-9DDB-7D29CAB4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D66821F-6B71-4BEB-9D85-3EF173AB7783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68E4BDDB-139D-4767-BDD9-863B43AAC2E0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B4BEE8D-C8EF-4E9C-AB68-14E865BEEA95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DD85905-15F1-442B-9387-4FC4C4F0AE02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8451DE-64D7-4312-9B28-E6323D25B489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EE52F3-5A15-4226-ADA6-6EA10616F5E9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06C670-B7A1-4204-A17E-C82735407228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863F0E5-BF04-4621-801D-70705914863C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E76D29-995E-4332-9F33-EA4284B6A6F0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6E01745-876A-45EA-B8A5-D3240C492424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EEC4B47-EEF2-4805-80AF-4C17AD14EDDB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43A065-5C69-4AD7-8A8A-081A87C5EC8B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EE2E840-AD78-4371-B8E1-58CE285BA1F0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rgbClr val="D30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EFEEF2-32F5-459D-BE57-8A90DD9DCA1E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08441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FF71-0948-49AF-ABB5-CFDE3DF9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04" y="45787"/>
            <a:ext cx="9144000" cy="527785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rgbClr val="D2013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A9FBE-E841-4A62-B0AD-E050E7D4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0184F59-3D7E-4FDC-8D24-EDD3B294A9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33004" y="573572"/>
            <a:ext cx="11858368" cy="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B4BDC053-ABD7-43B2-A375-CD22D9E96C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306" y="103565"/>
            <a:ext cx="991442" cy="454601"/>
          </a:xfrm>
          <a:prstGeom prst="rect">
            <a:avLst/>
          </a:prstGeom>
        </p:spPr>
      </p:pic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AC60DAD3-49C2-472C-A4E9-0232DB25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>
            <a:lvl1pPr>
              <a:defRPr sz="1400">
                <a:solidFill>
                  <a:srgbClr val="D20132"/>
                </a:solidFill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52F9AC-2263-429D-920B-DBFB0C18C94F}"/>
              </a:ext>
            </a:extLst>
          </p:cNvPr>
          <p:cNvSpPr/>
          <p:nvPr userDrawn="1"/>
        </p:nvSpPr>
        <p:spPr>
          <a:xfrm>
            <a:off x="11270673" y="6356350"/>
            <a:ext cx="45719" cy="36512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224BA30A-340A-49CD-AE89-1A8D40B15865}"/>
              </a:ext>
            </a:extLst>
          </p:cNvPr>
          <p:cNvSpPr/>
          <p:nvPr userDrawn="1"/>
        </p:nvSpPr>
        <p:spPr>
          <a:xfrm>
            <a:off x="-2" y="6071643"/>
            <a:ext cx="11786063" cy="28257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86EB27A-D903-4C52-9DF2-A24F65A03D5B}"/>
              </a:ext>
            </a:extLst>
          </p:cNvPr>
          <p:cNvSpPr/>
          <p:nvPr userDrawn="1"/>
        </p:nvSpPr>
        <p:spPr>
          <a:xfrm>
            <a:off x="1221839" y="5989088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1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48BD8A9-2D34-4147-B896-4408072A93F0}"/>
              </a:ext>
            </a:extLst>
          </p:cNvPr>
          <p:cNvSpPr/>
          <p:nvPr userDrawn="1"/>
        </p:nvSpPr>
        <p:spPr>
          <a:xfrm>
            <a:off x="2917077" y="5989086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68FD91-423D-46AA-85FF-570AAE50B506}"/>
              </a:ext>
            </a:extLst>
          </p:cNvPr>
          <p:cNvSpPr txBox="1"/>
          <p:nvPr userDrawn="1"/>
        </p:nvSpPr>
        <p:spPr>
          <a:xfrm>
            <a:off x="2236347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E09C9A4-D120-41F1-A029-CCD7E9B31791}"/>
              </a:ext>
            </a:extLst>
          </p:cNvPr>
          <p:cNvSpPr/>
          <p:nvPr userDrawn="1"/>
        </p:nvSpPr>
        <p:spPr>
          <a:xfrm>
            <a:off x="4736374" y="6030364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7449F98-03F4-43E5-9290-0B445B307F65}"/>
              </a:ext>
            </a:extLst>
          </p:cNvPr>
          <p:cNvSpPr txBox="1"/>
          <p:nvPr userDrawn="1"/>
        </p:nvSpPr>
        <p:spPr>
          <a:xfrm>
            <a:off x="3988419" y="6436767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Industry Analysis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0214BA-12F6-4A96-9569-B138C3273A1F}"/>
              </a:ext>
            </a:extLst>
          </p:cNvPr>
          <p:cNvSpPr/>
          <p:nvPr userDrawn="1"/>
        </p:nvSpPr>
        <p:spPr>
          <a:xfrm>
            <a:off x="8249047" y="6030365"/>
            <a:ext cx="365125" cy="365125"/>
          </a:xfrm>
          <a:prstGeom prst="ellipse">
            <a:avLst/>
          </a:prstGeom>
          <a:solidFill>
            <a:srgbClr val="D30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5075E95-B145-4074-BCF0-AE15D66FE930}"/>
              </a:ext>
            </a:extLst>
          </p:cNvPr>
          <p:cNvSpPr txBox="1"/>
          <p:nvPr userDrawn="1"/>
        </p:nvSpPr>
        <p:spPr>
          <a:xfrm>
            <a:off x="7522837" y="6442754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1EC6996-5712-4025-A963-645AF1397E98}"/>
              </a:ext>
            </a:extLst>
          </p:cNvPr>
          <p:cNvSpPr/>
          <p:nvPr userDrawn="1"/>
        </p:nvSpPr>
        <p:spPr>
          <a:xfrm>
            <a:off x="10047363" y="6019235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22EDF20-7821-44AA-8023-05A1C0055C09}"/>
              </a:ext>
            </a:extLst>
          </p:cNvPr>
          <p:cNvSpPr txBox="1"/>
          <p:nvPr userDrawn="1"/>
        </p:nvSpPr>
        <p:spPr>
          <a:xfrm>
            <a:off x="9346910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Risks &amp; Mitigations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F4C8269-8879-4CB2-961C-EB24B6F35617}"/>
              </a:ext>
            </a:extLst>
          </p:cNvPr>
          <p:cNvSpPr txBox="1"/>
          <p:nvPr userDrawn="1"/>
        </p:nvSpPr>
        <p:spPr>
          <a:xfrm>
            <a:off x="5832145" y="6419249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Thesis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BD27011-F91C-4C30-87FE-E27539CF14B9}"/>
              </a:ext>
            </a:extLst>
          </p:cNvPr>
          <p:cNvSpPr/>
          <p:nvPr userDrawn="1"/>
        </p:nvSpPr>
        <p:spPr>
          <a:xfrm>
            <a:off x="6555671" y="6044073"/>
            <a:ext cx="365125" cy="365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39B71C-B490-488E-914D-6B5F08D63C6E}"/>
              </a:ext>
            </a:extLst>
          </p:cNvPr>
          <p:cNvSpPr txBox="1"/>
          <p:nvPr userDrawn="1"/>
        </p:nvSpPr>
        <p:spPr>
          <a:xfrm>
            <a:off x="498313" y="6414508"/>
            <a:ext cx="1812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801702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25F5D-F630-4183-B5C7-B37175C8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D8D41-5177-4272-9BEB-756AD4BA0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A03F7-E850-4909-81CA-0C17E8BB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9BFCE-0A45-47B3-9733-57704293F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A01AD-A90E-4A2E-AA19-79EC31437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8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2AD4-BEC5-4F23-B250-BF9E8118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74645-0C80-48B0-9FBB-25E646471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6D7A4-D6FE-48C9-96A9-A6825D39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E93C7-C1C7-454F-990D-A0D7CF88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63AD1-1937-4EA9-819F-7B2BD203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0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E52A-C815-4760-97AB-F713FCDF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079B3-AE74-4424-A832-384DFBAB3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9EA5C-A32B-4D89-A94D-B23B24407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2FDDD-6DDF-4DAD-9C17-9FE5AD44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05F72-6C3A-4630-862F-5B0096909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92659-DC1D-497A-9824-91FC40B14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9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D4F4-8583-46FF-A7BC-059FE895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844D7-40ED-452D-B3D6-FD7E91B62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F1B34-5F0D-4D90-B007-2E9A7F9EF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9D0D03-01C4-41DC-8D5D-017211EF1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AD7A87-E03D-419F-B715-F6DD6012D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2EA101-1B24-496B-B536-F4CAC371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5A30BB-34B5-4E29-99E8-14D566DA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0EF466-B1B0-44C7-824F-111CE538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1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32A7-C444-4573-ADD0-CBE343BE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DD772B-F2A5-48CE-9D07-5C403A35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906D0-27E0-437C-B998-75C7C446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360A5-BA69-4E1F-8866-30EEF488C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7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CAEE45-B863-4C51-A5F5-601E5FCF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6C302B-FFC7-4A3C-BF9C-28BA1D746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085F4-34D4-48E9-BE41-E0910A71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55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81A84-97BB-4C87-A47D-E2AB7A3EF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693EF-CCA0-430D-8139-AEA73733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7A6D-C0EF-4168-BF0E-C6E5FCA41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94329-585E-4806-9ADE-3B8ADBFE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D97BE-6EF4-47F9-813F-7FB2044B0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42039-DACF-4557-B689-A0399696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95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1BED0-6509-492A-B4AF-2A3E88D46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814630-4901-4356-B560-EB788197F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ACC63-9B46-4E37-931C-48A93981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91A36-A608-45E1-8A7B-466FD8A44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3ECE8-99D5-465F-A8FC-D03F92DB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D9EF6-1F83-45B6-97F7-859F4F79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14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5BD5-B9BE-4D2C-9A8F-C6598B73F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E714D-4A47-4C4D-9479-7B12E277D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5E419-A1A2-49B1-AF0D-8A6E2385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58704-4530-4311-A4E4-7311AD3A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82BFF-3FAA-4D80-A590-AE56FAFE3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9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4F3BD1-8E66-4732-BF0C-8C4378175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15769-7B93-4167-B5B6-49D55DC54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030FF-FA20-4D0E-827D-5CEA8B4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8894A-7E7A-422E-AC3C-67B7E6D32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A6E85-BC3A-40F4-8118-C0463D7A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08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1DA93-F390-4176-8470-489807DC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0BAF1-F078-4EA7-A04D-A1A21BD3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C0882-AAA5-4A77-B7F1-479325E5D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F8DB6-8FDA-46E6-80E0-1531F8F35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99D9D-3CAA-4779-A0FA-032065112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fld id="{D9C08B80-9CA3-445E-89BA-475B3CA0D1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2" r:id="rId4"/>
    <p:sldLayoutId id="2147483663" r:id="rId5"/>
    <p:sldLayoutId id="2147483664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sv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my-ibisworld-com.lib-ezproxy.concordia.ca/us/en/industry-specialized/od4205/about" TargetMode="External"/><Relationship Id="rId3" Type="http://schemas.openxmlformats.org/officeDocument/2006/relationships/hyperlink" Target="https://www.prnewswire.com/news-releases/millennials-and-organic-a-winning-combination-300332642.html" TargetMode="External"/><Relationship Id="rId7" Type="http://schemas.openxmlformats.org/officeDocument/2006/relationships/hyperlink" Target="https://my-ibisworld-com.lib-ezproxy.concordia.ca/us/en/industry-specialized/od4205/industry-outlook" TargetMode="External"/><Relationship Id="rId2" Type="http://schemas.openxmlformats.org/officeDocument/2006/relationships/hyperlink" Target="https://www.guruenergy.com/upload/investors/GURU-Investor-Presentation_EN_December2020.pdf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plantbasedfoods.org/2019-data-plant-based-market/" TargetMode="External"/><Relationship Id="rId5" Type="http://schemas.openxmlformats.org/officeDocument/2006/relationships/hyperlink" Target="https://www.clipartmax.com/download/m2i8b1G6A0H7m2Z5_guru-organic-energy-stickers-messages-sticker-0-guru-energy-organic-energy-drink/" TargetMode="External"/><Relationship Id="rId4" Type="http://schemas.openxmlformats.org/officeDocument/2006/relationships/hyperlink" Target="https://www.pinterest.ca/pin/51158083890898824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 descr="Mountain climber with ice picks and crampons">
            <a:extLst>
              <a:ext uri="{FF2B5EF4-FFF2-40B4-BE49-F238E27FC236}">
                <a16:creationId xmlns:a16="http://schemas.microsoft.com/office/drawing/2014/main" id="{93E6AD8A-79AD-4D4C-A4DD-519A8A52C0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r="5547"/>
          <a:stretch/>
        </p:blipFill>
        <p:spPr>
          <a:xfrm>
            <a:off x="-2673" y="-56091"/>
            <a:ext cx="9086269" cy="5985933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5" name="Picture 24" descr="A picture containing text, person, indoor, refrigerator&#10;&#10;Description automatically generated">
            <a:extLst>
              <a:ext uri="{FF2B5EF4-FFF2-40B4-BE49-F238E27FC236}">
                <a16:creationId xmlns:a16="http://schemas.microsoft.com/office/drawing/2014/main" id="{1632FECC-D66F-451C-8D3F-A6EE081FEA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9" b="-3"/>
          <a:stretch/>
        </p:blipFill>
        <p:spPr>
          <a:xfrm>
            <a:off x="5790353" y="0"/>
            <a:ext cx="6401647" cy="590550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DEF254-4B33-43AE-8E8E-B5884749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8204" y="6356350"/>
            <a:ext cx="16455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C08B80-9CA3-445E-89BA-475B3CA0D16E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CFDBDD-8F38-4047-896C-657D1FFC71E4}"/>
              </a:ext>
            </a:extLst>
          </p:cNvPr>
          <p:cNvSpPr/>
          <p:nvPr/>
        </p:nvSpPr>
        <p:spPr>
          <a:xfrm>
            <a:off x="1133073" y="5930662"/>
            <a:ext cx="10498909" cy="78384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3200" dirty="0">
                <a:solidFill>
                  <a:srgbClr val="D20132"/>
                </a:solidFill>
                <a:latin typeface="Biome"/>
                <a:ea typeface="Malgun Gothic"/>
                <a:cs typeface="Biome"/>
              </a:rPr>
              <a:t>OM PARTNERS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A37560E-00F0-4D54-9791-4A353710561A}"/>
              </a:ext>
            </a:extLst>
          </p:cNvPr>
          <p:cNvSpPr/>
          <p:nvPr/>
        </p:nvSpPr>
        <p:spPr>
          <a:xfrm>
            <a:off x="8720741" y="5661275"/>
            <a:ext cx="1152393" cy="1060200"/>
          </a:xfrm>
          <a:prstGeom prst="ellipse">
            <a:avLst/>
          </a:prstGeom>
          <a:solidFill>
            <a:srgbClr val="D20132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55" name="Picture 54" descr="A person in a suit smiling&#10;&#10;Description automatically generated with medium confidence">
            <a:extLst>
              <a:ext uri="{FF2B5EF4-FFF2-40B4-BE49-F238E27FC236}">
                <a16:creationId xmlns:a16="http://schemas.microsoft.com/office/drawing/2014/main" id="{4190EEEC-7BD4-4E58-AB9C-62A9F869DA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1" b="35714"/>
          <a:stretch/>
        </p:blipFill>
        <p:spPr>
          <a:xfrm>
            <a:off x="9623675" y="3409350"/>
            <a:ext cx="1922635" cy="1909849"/>
          </a:xfrm>
          <a:prstGeom prst="flowChartConnector">
            <a:avLst/>
          </a:prstGeom>
          <a:ln w="19050">
            <a:solidFill>
              <a:schemeClr val="bg1"/>
            </a:solidFill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F3AC45E-4C4B-412E-8F6C-82D3ACA0B897}"/>
              </a:ext>
            </a:extLst>
          </p:cNvPr>
          <p:cNvSpPr txBox="1"/>
          <p:nvPr/>
        </p:nvSpPr>
        <p:spPr>
          <a:xfrm>
            <a:off x="887532" y="5365751"/>
            <a:ext cx="203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Claude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366BCB0-84B6-4513-9F20-3EF2E97B7DC5}"/>
              </a:ext>
            </a:extLst>
          </p:cNvPr>
          <p:cNvSpPr txBox="1"/>
          <p:nvPr/>
        </p:nvSpPr>
        <p:spPr>
          <a:xfrm>
            <a:off x="3925537" y="5354792"/>
            <a:ext cx="203834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>
                <a:latin typeface="Malgun Gothic"/>
                <a:ea typeface="Malgun Gothic"/>
              </a:rPr>
              <a:t>Raphael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10E5833-1F9E-4B10-87CA-57F4B285D74B}"/>
              </a:ext>
            </a:extLst>
          </p:cNvPr>
          <p:cNvSpPr txBox="1"/>
          <p:nvPr/>
        </p:nvSpPr>
        <p:spPr>
          <a:xfrm>
            <a:off x="6774606" y="5356594"/>
            <a:ext cx="203834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err="1">
                <a:latin typeface="Malgun Gothic"/>
                <a:ea typeface="Malgun Gothic"/>
              </a:rPr>
              <a:t>Nowaisir</a:t>
            </a:r>
            <a:endParaRPr lang="en-US" sz="2000" b="1" err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9C99671-B7B7-486A-AEFD-1BCDC032EEEE}"/>
              </a:ext>
            </a:extLst>
          </p:cNvPr>
          <p:cNvSpPr txBox="1"/>
          <p:nvPr/>
        </p:nvSpPr>
        <p:spPr>
          <a:xfrm>
            <a:off x="9623675" y="5354792"/>
            <a:ext cx="203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Malgun Gothic" panose="020B0503020000020004" pitchFamily="34" charset="-127"/>
                <a:ea typeface="Malgun Gothic" panose="020B0503020000020004" pitchFamily="34" charset="-127"/>
              </a:rPr>
              <a:t>Jonathan</a:t>
            </a:r>
          </a:p>
        </p:txBody>
      </p:sp>
      <p:pic>
        <p:nvPicPr>
          <p:cNvPr id="3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CCD0432-337D-474D-86D1-3679ED9E4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9343" y="5754902"/>
            <a:ext cx="797192" cy="827410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20CC8815-17CB-45A3-B24B-4072C58C8E03}"/>
              </a:ext>
            </a:extLst>
          </p:cNvPr>
          <p:cNvSpPr/>
          <p:nvPr/>
        </p:nvSpPr>
        <p:spPr>
          <a:xfrm>
            <a:off x="3332531" y="862692"/>
            <a:ext cx="3338285" cy="1756229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6CB3C-A6A4-4701-ABBA-145CBAE686F7}"/>
              </a:ext>
            </a:extLst>
          </p:cNvPr>
          <p:cNvSpPr txBox="1"/>
          <p:nvPr/>
        </p:nvSpPr>
        <p:spPr>
          <a:xfrm>
            <a:off x="3455018" y="1397907"/>
            <a:ext cx="341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“Guru is a breath of fresh air to the Energy Drink Energy”</a:t>
            </a:r>
            <a:endParaRPr lang="en-CA" dirty="0">
              <a:solidFill>
                <a:schemeClr val="bg1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DB84CC48-E02D-498F-9C45-BB8608FF3EB8}"/>
              </a:ext>
            </a:extLst>
          </p:cNvPr>
          <p:cNvSpPr/>
          <p:nvPr/>
        </p:nvSpPr>
        <p:spPr>
          <a:xfrm>
            <a:off x="3487843" y="2854378"/>
            <a:ext cx="174171" cy="203201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0039A788-5D06-4EB9-AC3F-9BDC2376FB0F}"/>
              </a:ext>
            </a:extLst>
          </p:cNvPr>
          <p:cNvSpPr/>
          <p:nvPr/>
        </p:nvSpPr>
        <p:spPr>
          <a:xfrm>
            <a:off x="3790265" y="2568121"/>
            <a:ext cx="232228" cy="275772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52" name="Picture 6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3D55F0B5-E201-4E81-85ED-90D62B5096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518" y="3412925"/>
            <a:ext cx="1936377" cy="1936377"/>
          </a:xfrm>
          <a:prstGeom prst="ellipse">
            <a:avLst/>
          </a:prstGeom>
          <a:ln w="190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3" name="Picture 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429CC39E-3F70-4AD8-BE68-6F125289E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3225" y="3427924"/>
            <a:ext cx="1918447" cy="1917598"/>
          </a:xfrm>
          <a:prstGeom prst="ellipse">
            <a:avLst/>
          </a:prstGeom>
          <a:ln w="190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4" name="Picture 1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0BC86D1-92B4-48C8-BC08-0DCF1B0EA3F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533" t="10054" r="267" b="28962"/>
          <a:stretch/>
        </p:blipFill>
        <p:spPr>
          <a:xfrm>
            <a:off x="6774606" y="3427924"/>
            <a:ext cx="1946135" cy="1915582"/>
          </a:xfrm>
          <a:prstGeom prst="ellipse">
            <a:avLst/>
          </a:prstGeom>
          <a:ln w="190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477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120493-E7B7-4866-9FCC-D2F73037770D}"/>
              </a:ext>
            </a:extLst>
          </p:cNvPr>
          <p:cNvSpPr/>
          <p:nvPr/>
        </p:nvSpPr>
        <p:spPr>
          <a:xfrm>
            <a:off x="133004" y="4032538"/>
            <a:ext cx="5526116" cy="3651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Investment Highlights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E1236-B5DF-4526-B100-0DA96308F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93566-70DF-4115-B1D4-27B100ABF0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3" y="608966"/>
            <a:ext cx="11925991" cy="513391"/>
          </a:xfrm>
        </p:spPr>
        <p:txBody>
          <a:bodyPr>
            <a:normAutofit/>
          </a:bodyPr>
          <a:lstStyle/>
          <a:p>
            <a:r>
              <a:rPr lang="en-US"/>
              <a:t>Clean up the energy drink industry </a:t>
            </a:r>
            <a:r>
              <a:rPr lang="en-US" i="1"/>
              <a:t>‘one can' </a:t>
            </a:r>
            <a:r>
              <a:rPr lang="en-US"/>
              <a:t>at a time. 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B4E7-64E3-4F67-9A02-130611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A7F03-A9F4-4BFF-A8C4-DE7336E73537}"/>
              </a:ext>
            </a:extLst>
          </p:cNvPr>
          <p:cNvSpPr/>
          <p:nvPr/>
        </p:nvSpPr>
        <p:spPr>
          <a:xfrm>
            <a:off x="133005" y="1115499"/>
            <a:ext cx="11925992" cy="52778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dirty="0">
                <a:latin typeface="Malgun Gothic"/>
                <a:ea typeface="Malgun Gothic"/>
              </a:rPr>
              <a:t>Recommendation: </a:t>
            </a:r>
            <a:r>
              <a:rPr lang="en-US" sz="2000">
                <a:latin typeface="Malgun Gothic"/>
                <a:ea typeface="Malgun Gothic"/>
              </a:rPr>
              <a:t>BUY</a:t>
            </a:r>
            <a:r>
              <a:rPr lang="en-US" sz="2000" b="1">
                <a:latin typeface="Malgun Gothic"/>
                <a:ea typeface="Malgun Gothic"/>
              </a:rPr>
              <a:t>	</a:t>
            </a:r>
            <a:r>
              <a:rPr lang="en-US" sz="2000">
                <a:latin typeface="Malgun Gothic"/>
                <a:ea typeface="Malgun Gothic"/>
              </a:rPr>
              <a:t>       Price Target: </a:t>
            </a:r>
            <a:r>
              <a:rPr lang="en-US" sz="2000" b="1">
                <a:latin typeface="Malgun Gothic"/>
                <a:ea typeface="Malgun Gothic"/>
              </a:rPr>
              <a:t>$</a:t>
            </a:r>
            <a:r>
              <a:rPr lang="en-US" sz="2000">
                <a:latin typeface="Malgun Gothic"/>
                <a:ea typeface="Malgun Gothic"/>
              </a:rPr>
              <a:t>36.57 </a:t>
            </a:r>
            <a:r>
              <a:rPr lang="en-US" sz="2000" b="1">
                <a:latin typeface="Malgun Gothic"/>
                <a:ea typeface="Malgun Gothic"/>
              </a:rPr>
              <a:t>      </a:t>
            </a:r>
            <a:r>
              <a:rPr lang="en-US" sz="2000" dirty="0">
                <a:latin typeface="Malgun Gothic"/>
                <a:ea typeface="Malgun Gothic"/>
              </a:rPr>
              <a:t>Current Price: </a:t>
            </a:r>
            <a:r>
              <a:rPr lang="en-US" sz="2000" b="1">
                <a:latin typeface="Malgun Gothic"/>
                <a:ea typeface="Malgun Gothic"/>
              </a:rPr>
              <a:t>$</a:t>
            </a:r>
            <a:r>
              <a:rPr lang="en-US" sz="2000">
                <a:latin typeface="Malgun Gothic"/>
                <a:ea typeface="Malgun Gothic"/>
              </a:rPr>
              <a:t>22.30 </a:t>
            </a:r>
            <a:r>
              <a:rPr lang="en-US" sz="2000" b="1" dirty="0">
                <a:latin typeface="Malgun Gothic"/>
                <a:ea typeface="Malgun Gothic"/>
              </a:rPr>
              <a:t>      </a:t>
            </a:r>
            <a:r>
              <a:rPr lang="en-US" sz="2000">
                <a:latin typeface="Malgun Gothic"/>
                <a:ea typeface="Malgun Gothic"/>
              </a:rPr>
              <a:t>Upside</a:t>
            </a:r>
            <a:r>
              <a:rPr lang="en-US" sz="2000" dirty="0">
                <a:latin typeface="Malgun Gothic"/>
                <a:ea typeface="Malgun Gothic"/>
              </a:rPr>
              <a:t>: </a:t>
            </a:r>
            <a:r>
              <a:rPr lang="en-US" sz="2000">
                <a:latin typeface="Malgun Gothic"/>
                <a:ea typeface="Malgun Gothic"/>
              </a:rPr>
              <a:t>64</a:t>
            </a:r>
            <a:r>
              <a:rPr lang="en-US" sz="2000" b="1" dirty="0">
                <a:latin typeface="Malgun Gothic"/>
                <a:ea typeface="Malgun Gothic"/>
              </a:rPr>
              <a:t>%</a:t>
            </a:r>
            <a:endParaRPr lang="en-US" sz="2000" b="1">
              <a:latin typeface="Malgun Gothic"/>
              <a:ea typeface="Malgun Gothic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9B11F-9E52-40CF-9D08-6585072F9D63}"/>
              </a:ext>
            </a:extLst>
          </p:cNvPr>
          <p:cNvSpPr/>
          <p:nvPr/>
        </p:nvSpPr>
        <p:spPr>
          <a:xfrm>
            <a:off x="133004" y="1796728"/>
            <a:ext cx="5526116" cy="3693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Investment Recommendation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587D2-9C57-4872-A3EA-7731DF535DA9}"/>
              </a:ext>
            </a:extLst>
          </p:cNvPr>
          <p:cNvSpPr txBox="1"/>
          <p:nvPr/>
        </p:nvSpPr>
        <p:spPr>
          <a:xfrm>
            <a:off x="133004" y="2176220"/>
            <a:ext cx="5678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Only </a:t>
            </a:r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pure organic business </a:t>
            </a: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in the energy drink space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Expansion in California is key to </a:t>
            </a:r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generating future value to shareholders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We believe that Guru can follow a similar growth trajectory as other successful peers like </a:t>
            </a:r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Monster</a:t>
            </a: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(66,690%)</a:t>
            </a: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and </a:t>
            </a:r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Celsius (5,350%)</a:t>
            </a:r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F01EC-DFDB-4936-B898-5A84A7C82531}"/>
              </a:ext>
            </a:extLst>
          </p:cNvPr>
          <p:cNvSpPr/>
          <p:nvPr/>
        </p:nvSpPr>
        <p:spPr>
          <a:xfrm>
            <a:off x="6362700" y="1796728"/>
            <a:ext cx="5696298" cy="3693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Stock Price Guru (red) vs. S&amp;P/TSX 60 – 1Y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7B85A3-A6B1-44FE-9FD2-84C8B061754C}"/>
              </a:ext>
            </a:extLst>
          </p:cNvPr>
          <p:cNvSpPr/>
          <p:nvPr/>
        </p:nvSpPr>
        <p:spPr>
          <a:xfrm>
            <a:off x="133004" y="4366760"/>
            <a:ext cx="5526116" cy="1728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California leading the U.S. expansion.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TAM valued at </a:t>
            </a:r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$11.3B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forecasted to grow at a compound growth rate of 8.1% to 2025</a:t>
            </a:r>
            <a:endParaRPr lang="en-US" sz="1600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Fostering Brand Loyalty.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Guru’s 2-step marketing has a been a driving force behind its performance. It is on path to replicate this success in California</a:t>
            </a:r>
            <a:endParaRPr lang="en-US" sz="1600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E5E4DF-6AF3-4345-904A-E55325DEC4F3}"/>
              </a:ext>
            </a:extLst>
          </p:cNvPr>
          <p:cNvSpPr/>
          <p:nvPr/>
        </p:nvSpPr>
        <p:spPr>
          <a:xfrm>
            <a:off x="6247230" y="4536764"/>
            <a:ext cx="5691020" cy="112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Buy an OTM call option, with a $30 strike and 1 year to maturity. </a:t>
            </a:r>
            <a:r>
              <a:rPr 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To increase our current exposure without tying up more capital and increase our risk</a:t>
            </a:r>
          </a:p>
          <a:p>
            <a:endParaRPr lang="en-US" sz="1600">
              <a:solidFill>
                <a:schemeClr val="tx1"/>
              </a:solidFill>
              <a:highlight>
                <a:srgbClr val="FFFF00"/>
              </a:highlight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E9CDBB-D639-48BC-86A8-C05F2B3778A1}"/>
              </a:ext>
            </a:extLst>
          </p:cNvPr>
          <p:cNvSpPr/>
          <p:nvPr/>
        </p:nvSpPr>
        <p:spPr>
          <a:xfrm>
            <a:off x="6247230" y="4055128"/>
            <a:ext cx="5811764" cy="3693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Recommendation &amp; Valuation Summary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251AB5F4-D812-4367-9190-E69F122609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260526"/>
              </p:ext>
            </p:extLst>
          </p:nvPr>
        </p:nvGraphicFramePr>
        <p:xfrm>
          <a:off x="6432586" y="2223082"/>
          <a:ext cx="4464181" cy="1719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B12AE05-0B53-485D-B8A7-B60C9F1683BD}"/>
              </a:ext>
            </a:extLst>
          </p:cNvPr>
          <p:cNvSpPr txBox="1"/>
          <p:nvPr/>
        </p:nvSpPr>
        <p:spPr>
          <a:xfrm>
            <a:off x="6258002" y="5387832"/>
            <a:ext cx="2936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FY-21</a:t>
            </a:r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 EV/EBITDA 274.64x</a:t>
            </a:r>
          </a:p>
          <a:p>
            <a:pPr algn="l"/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WACC: </a:t>
            </a:r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7.92%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D095EC-9E05-4EC3-A17F-DB05D470F8D3}"/>
              </a:ext>
            </a:extLst>
          </p:cNvPr>
          <p:cNvSpPr txBox="1"/>
          <p:nvPr/>
        </p:nvSpPr>
        <p:spPr>
          <a:xfrm>
            <a:off x="9079330" y="5387832"/>
            <a:ext cx="3011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>
                <a:latin typeface="Malgun Gothic" panose="020B0503020000020004" pitchFamily="34" charset="-127"/>
                <a:ea typeface="Malgun Gothic" panose="020B0503020000020004" pitchFamily="34" charset="-127"/>
              </a:rPr>
              <a:t>FY-21 EPS: </a:t>
            </a:r>
            <a:r>
              <a:rPr lang="en-CA">
                <a:latin typeface="Malgun Gothic" panose="020B0503020000020004" pitchFamily="34" charset="-127"/>
                <a:ea typeface="Malgun Gothic" panose="020B0503020000020004" pitchFamily="34" charset="-127"/>
              </a:rPr>
              <a:t>0.05$</a:t>
            </a:r>
          </a:p>
          <a:p>
            <a:r>
              <a:rPr lang="en-CA" b="1">
                <a:latin typeface="Malgun Gothic" panose="020B0503020000020004" pitchFamily="34" charset="-127"/>
                <a:ea typeface="Malgun Gothic" panose="020B0503020000020004" pitchFamily="34" charset="-127"/>
              </a:rPr>
              <a:t>FY-21 Revenue: </a:t>
            </a:r>
            <a:r>
              <a:rPr lang="en-CA">
                <a:latin typeface="Malgun Gothic" panose="020B0503020000020004" pitchFamily="34" charset="-127"/>
                <a:ea typeface="Malgun Gothic" panose="020B0503020000020004" pitchFamily="34" charset="-127"/>
              </a:rPr>
              <a:t>$28.4M</a:t>
            </a:r>
            <a:endParaRPr lang="en-CA"/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7DC16457-0DD2-4602-94D6-F70D3154DE67}"/>
              </a:ext>
            </a:extLst>
          </p:cNvPr>
          <p:cNvSpPr txBox="1"/>
          <p:nvPr/>
        </p:nvSpPr>
        <p:spPr>
          <a:xfrm>
            <a:off x="10995653" y="2250138"/>
            <a:ext cx="1045119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260%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B8951D4E-F8EC-4F74-80FE-F67A46C0E354}"/>
              </a:ext>
            </a:extLst>
          </p:cNvPr>
          <p:cNvSpPr txBox="1"/>
          <p:nvPr/>
        </p:nvSpPr>
        <p:spPr>
          <a:xfrm>
            <a:off x="10995652" y="2936135"/>
            <a:ext cx="1045119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accent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8634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C7DCBD-2A68-4642-935A-AE4EA2FFD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Malgun Gothic"/>
                <a:ea typeface="Malgun Gothic"/>
              </a:rPr>
              <a:t>Company Analysis 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04CB1C-0BA9-4D3C-9A7A-6A338EC45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Company Overview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3F62D290-127D-44DE-9021-D581B172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E2F68-795A-419E-A0DD-03076D8ED1E9}"/>
              </a:ext>
            </a:extLst>
          </p:cNvPr>
          <p:cNvSpPr/>
          <p:nvPr/>
        </p:nvSpPr>
        <p:spPr>
          <a:xfrm>
            <a:off x="133005" y="1115499"/>
            <a:ext cx="6460742" cy="402671"/>
          </a:xfrm>
          <a:prstGeom prst="rect">
            <a:avLst/>
          </a:prstGeom>
          <a:solidFill>
            <a:srgbClr val="D3002D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Company Highlights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3D0122-EF7A-4E30-9315-727996378EB9}"/>
              </a:ext>
            </a:extLst>
          </p:cNvPr>
          <p:cNvSpPr txBox="1"/>
          <p:nvPr/>
        </p:nvSpPr>
        <p:spPr>
          <a:xfrm>
            <a:off x="130861" y="1527353"/>
            <a:ext cx="6455608" cy="25237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0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b="1">
                <a:latin typeface="Malgun Gothic"/>
                <a:ea typeface="Malgun Gothic"/>
              </a:rPr>
              <a:t>History:</a:t>
            </a:r>
            <a:r>
              <a:rPr lang="en-US" sz="1000">
                <a:latin typeface="Malgun Gothic"/>
                <a:ea typeface="Malgun Gothic"/>
              </a:rPr>
              <a:t> GURU is a Montréal based beverage company that pioneered the world's first natural plant-based energy drink in 1999 with 50 employees.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b="1">
                <a:latin typeface="Malgun Gothic"/>
                <a:ea typeface="Malgun Gothic"/>
              </a:rPr>
              <a:t>Mission : </a:t>
            </a:r>
            <a:r>
              <a:rPr lang="en-US" sz="1000" b="1" i="1">
                <a:latin typeface="Malgun Gothic"/>
                <a:ea typeface="Malgun Gothic"/>
              </a:rPr>
              <a:t>C</a:t>
            </a:r>
            <a:r>
              <a:rPr lang="en-US" sz="1000" i="1">
                <a:latin typeface="Malgun Gothic"/>
                <a:ea typeface="Malgun Gothic"/>
              </a:rPr>
              <a:t>lean up the energy drink industry 'one can' at a time.  </a:t>
            </a:r>
            <a:endParaRPr lang="en-US" sz="1000" i="1">
              <a:cs typeface="Calibri"/>
            </a:endParaRPr>
          </a:p>
          <a:p>
            <a:endParaRPr lang="en-US" sz="1000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b="1">
                <a:latin typeface="Malgun Gothic"/>
                <a:ea typeface="Malgun Gothic"/>
              </a:rPr>
              <a:t>Healthy ingredients:</a:t>
            </a:r>
            <a:r>
              <a:rPr lang="en-US" sz="1000">
                <a:latin typeface="Malgun Gothic"/>
                <a:ea typeface="Malgun Gothic"/>
              </a:rPr>
              <a:t> GURU is composed of ingredients such as Green tea, Guarana, Ginseng, Echinacea Matcha, Monk Fruit and Stevia.</a:t>
            </a:r>
          </a:p>
          <a:p>
            <a:endParaRPr lang="en-US" sz="1300">
              <a:latin typeface="Malgun Gothic"/>
              <a:ea typeface="Malgun Gothic"/>
            </a:endParaRPr>
          </a:p>
          <a:p>
            <a:pPr>
              <a:buFont typeface="Arial" panose="020B0604020202020204" pitchFamily="34" charset="0"/>
            </a:pPr>
            <a:endParaRPr lang="en-US" sz="1300">
              <a:latin typeface="Malgun Gothic"/>
              <a:ea typeface="Malgun Gothic"/>
            </a:endParaRPr>
          </a:p>
          <a:p>
            <a:endParaRPr lang="en-US" sz="1300">
              <a:latin typeface="Malgun Gothic"/>
              <a:ea typeface="Malgun Gothic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>
              <a:latin typeface="Malgun Gothic"/>
              <a:ea typeface="Malgun Gothic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>
              <a:latin typeface="Malgun Gothic"/>
              <a:ea typeface="Malgun Gothic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b="1">
              <a:latin typeface="Malgun Gothic"/>
              <a:ea typeface="Malgun Gothic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5A302-D3F2-4851-B814-70E23E847844}"/>
              </a:ext>
            </a:extLst>
          </p:cNvPr>
          <p:cNvSpPr/>
          <p:nvPr/>
        </p:nvSpPr>
        <p:spPr>
          <a:xfrm>
            <a:off x="7013196" y="1115499"/>
            <a:ext cx="5045800" cy="402671"/>
          </a:xfrm>
          <a:prstGeom prst="rect">
            <a:avLst/>
          </a:prstGeom>
          <a:solidFill>
            <a:srgbClr val="D3002D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latin typeface="Malgun Gothic"/>
                <a:ea typeface="Malgun Gothic"/>
              </a:rPr>
              <a:t>Strong Senior Management</a:t>
            </a:r>
            <a:endParaRPr lang="en-US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1C6A28-41DC-488C-833A-0BC92FE70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537418"/>
              </p:ext>
            </p:extLst>
          </p:nvPr>
        </p:nvGraphicFramePr>
        <p:xfrm>
          <a:off x="177609" y="3569368"/>
          <a:ext cx="6473002" cy="2402995"/>
        </p:xfrm>
        <a:graphic>
          <a:graphicData uri="http://schemas.openxmlformats.org/drawingml/2006/table">
            <a:tbl>
              <a:tblPr/>
              <a:tblGrid>
                <a:gridCol w="1715172">
                  <a:extLst>
                    <a:ext uri="{9D8B030D-6E8A-4147-A177-3AD203B41FA5}">
                      <a16:colId xmlns:a16="http://schemas.microsoft.com/office/drawing/2014/main" val="3260861456"/>
                    </a:ext>
                  </a:extLst>
                </a:gridCol>
                <a:gridCol w="951566">
                  <a:extLst>
                    <a:ext uri="{9D8B030D-6E8A-4147-A177-3AD203B41FA5}">
                      <a16:colId xmlns:a16="http://schemas.microsoft.com/office/drawing/2014/main" val="2976595337"/>
                    </a:ext>
                  </a:extLst>
                </a:gridCol>
                <a:gridCol w="951566">
                  <a:extLst>
                    <a:ext uri="{9D8B030D-6E8A-4147-A177-3AD203B41FA5}">
                      <a16:colId xmlns:a16="http://schemas.microsoft.com/office/drawing/2014/main" val="3601561331"/>
                    </a:ext>
                  </a:extLst>
                </a:gridCol>
                <a:gridCol w="951566">
                  <a:extLst>
                    <a:ext uri="{9D8B030D-6E8A-4147-A177-3AD203B41FA5}">
                      <a16:colId xmlns:a16="http://schemas.microsoft.com/office/drawing/2014/main" val="2550570640"/>
                    </a:ext>
                  </a:extLst>
                </a:gridCol>
                <a:gridCol w="951566">
                  <a:extLst>
                    <a:ext uri="{9D8B030D-6E8A-4147-A177-3AD203B41FA5}">
                      <a16:colId xmlns:a16="http://schemas.microsoft.com/office/drawing/2014/main" val="710358424"/>
                    </a:ext>
                  </a:extLst>
                </a:gridCol>
                <a:gridCol w="951566">
                  <a:extLst>
                    <a:ext uri="{9D8B030D-6E8A-4147-A177-3AD203B41FA5}">
                      <a16:colId xmlns:a16="http://schemas.microsoft.com/office/drawing/2014/main" val="4172255695"/>
                    </a:ext>
                  </a:extLst>
                </a:gridCol>
              </a:tblGrid>
              <a:tr h="292195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No synthetic caffeine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816669"/>
                  </a:ext>
                </a:extLst>
              </a:tr>
              <a:tr h="312711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No energy crashes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59745"/>
                  </a:ext>
                </a:extLst>
              </a:tr>
              <a:tr h="312711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Certified organic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577362"/>
                  </a:ext>
                </a:extLst>
              </a:tr>
              <a:tr h="312711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Plant-based ingredients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CA" sz="800" b="1" i="0" u="none" strike="noStrike" noProof="0"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604911"/>
                  </a:ext>
                </a:extLst>
              </a:tr>
              <a:tr h="312711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No artificial sweeteners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375926"/>
                  </a:ext>
                </a:extLst>
              </a:tr>
              <a:tr h="312711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Taurine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527456"/>
                  </a:ext>
                </a:extLst>
              </a:tr>
              <a:tr h="547245">
                <a:tc>
                  <a:txBody>
                    <a:bodyPr/>
                    <a:lstStyle/>
                    <a:p>
                      <a:pPr algn="l" fontAlgn="ctr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Caffeine content (per 12oz can)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140mg per 12oz can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114mg per 12oz 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160mg per 16oz 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160mg per 16oz 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72"/>
                        </a:rPr>
                        <a:t>114mg per 12oz 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53982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C67C146-1FE0-44D8-93DB-CB0C824C2E27}"/>
              </a:ext>
            </a:extLst>
          </p:cNvPr>
          <p:cNvSpPr/>
          <p:nvPr/>
        </p:nvSpPr>
        <p:spPr>
          <a:xfrm>
            <a:off x="166336" y="3065466"/>
            <a:ext cx="6458396" cy="76948"/>
          </a:xfrm>
          <a:prstGeom prst="rect">
            <a:avLst/>
          </a:prstGeom>
          <a:solidFill>
            <a:srgbClr val="D3002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49B542FD-82F8-4D16-8F47-ECAEB06EE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243" y="3602787"/>
            <a:ext cx="219408" cy="219408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9BD4944B-7B8E-40F5-B506-03F8EDEFF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561" y="3142719"/>
            <a:ext cx="741269" cy="360976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9BC7AAB-1773-48A4-BD08-57774FD8DD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92" y="3142913"/>
            <a:ext cx="806404" cy="412879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79389260-7725-4AEE-A2BA-42661F8576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984" y="3188748"/>
            <a:ext cx="649602" cy="368746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74F707C-F458-4AB1-8A8F-67C638AF46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435" y="3199946"/>
            <a:ext cx="806404" cy="336586"/>
          </a:xfrm>
          <a:prstGeom prst="rect">
            <a:avLst/>
          </a:prstGeom>
        </p:spPr>
      </p:pic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868541BD-F0B3-4FD4-A10C-2B19F25FC9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58" y="3156267"/>
            <a:ext cx="644110" cy="3838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774AA9-B1D4-4ECB-BC55-ABF3B49E5B92}"/>
              </a:ext>
            </a:extLst>
          </p:cNvPr>
          <p:cNvSpPr txBox="1"/>
          <p:nvPr/>
        </p:nvSpPr>
        <p:spPr>
          <a:xfrm>
            <a:off x="3193363" y="354021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24E5A063-D97D-475A-BEA4-FD9A3DDAC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243" y="3912170"/>
            <a:ext cx="219408" cy="219408"/>
          </a:xfrm>
          <a:prstGeom prst="rect">
            <a:avLst/>
          </a:prstGeom>
        </p:spPr>
      </p:pic>
      <p:pic>
        <p:nvPicPr>
          <p:cNvPr id="29" name="Graphic 28" descr="Checkmark with solid fill">
            <a:extLst>
              <a:ext uri="{FF2B5EF4-FFF2-40B4-BE49-F238E27FC236}">
                <a16:creationId xmlns:a16="http://schemas.microsoft.com/office/drawing/2014/main" id="{77685EB7-21F9-49F4-B26E-5587BD4D3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243" y="4204365"/>
            <a:ext cx="219408" cy="21940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82DC9554-FDDA-4063-844F-47314614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243" y="4513749"/>
            <a:ext cx="219408" cy="219408"/>
          </a:xfrm>
          <a:prstGeom prst="rect">
            <a:avLst/>
          </a:prstGeom>
        </p:spPr>
      </p:pic>
      <p:pic>
        <p:nvPicPr>
          <p:cNvPr id="31" name="Graphic 30" descr="Checkmark with solid fill">
            <a:extLst>
              <a:ext uri="{FF2B5EF4-FFF2-40B4-BE49-F238E27FC236}">
                <a16:creationId xmlns:a16="http://schemas.microsoft.com/office/drawing/2014/main" id="{29CBD799-DF0D-4CA2-85D3-4E54315A2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243" y="4840319"/>
            <a:ext cx="219408" cy="21940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5D74E80-392E-41D8-81DE-866DBC526618}"/>
              </a:ext>
            </a:extLst>
          </p:cNvPr>
          <p:cNvSpPr txBox="1"/>
          <p:nvPr/>
        </p:nvSpPr>
        <p:spPr>
          <a:xfrm>
            <a:off x="2162085" y="5098594"/>
            <a:ext cx="26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D8C054-7E86-4B38-8AB6-7D3D7906D7F6}"/>
              </a:ext>
            </a:extLst>
          </p:cNvPr>
          <p:cNvSpPr txBox="1"/>
          <p:nvPr/>
        </p:nvSpPr>
        <p:spPr>
          <a:xfrm>
            <a:off x="3199093" y="3838143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6DD048-BD4D-47BD-BBC6-33DF3F951D7D}"/>
              </a:ext>
            </a:extLst>
          </p:cNvPr>
          <p:cNvSpPr txBox="1"/>
          <p:nvPr/>
        </p:nvSpPr>
        <p:spPr>
          <a:xfrm>
            <a:off x="3204822" y="414752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E93DF2C2-A457-4871-A9ED-2F6DB1A59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250" y="5161162"/>
            <a:ext cx="219408" cy="219408"/>
          </a:xfrm>
          <a:prstGeom prst="rect">
            <a:avLst/>
          </a:prstGeom>
        </p:spPr>
      </p:pic>
      <p:pic>
        <p:nvPicPr>
          <p:cNvPr id="36" name="Graphic 35" descr="Checkmark with solid fill">
            <a:extLst>
              <a:ext uri="{FF2B5EF4-FFF2-40B4-BE49-F238E27FC236}">
                <a16:creationId xmlns:a16="http://schemas.microsoft.com/office/drawing/2014/main" id="{2D0273F2-B239-4235-9520-ECE496CBF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9265" y="5161161"/>
            <a:ext cx="219408" cy="219408"/>
          </a:xfrm>
          <a:prstGeom prst="rect">
            <a:avLst/>
          </a:prstGeom>
        </p:spPr>
      </p:pic>
      <p:pic>
        <p:nvPicPr>
          <p:cNvPr id="37" name="Graphic 36" descr="Checkmark with solid fill">
            <a:extLst>
              <a:ext uri="{FF2B5EF4-FFF2-40B4-BE49-F238E27FC236}">
                <a16:creationId xmlns:a16="http://schemas.microsoft.com/office/drawing/2014/main" id="{D93CF5E1-CDD8-4DF2-96CF-E263C1363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1010" y="5161161"/>
            <a:ext cx="219408" cy="219408"/>
          </a:xfrm>
          <a:prstGeom prst="rect">
            <a:avLst/>
          </a:prstGeom>
        </p:spPr>
      </p:pic>
      <p:pic>
        <p:nvPicPr>
          <p:cNvPr id="38" name="Graphic 37" descr="Checkmark with solid fill">
            <a:extLst>
              <a:ext uri="{FF2B5EF4-FFF2-40B4-BE49-F238E27FC236}">
                <a16:creationId xmlns:a16="http://schemas.microsoft.com/office/drawing/2014/main" id="{F594A62E-AD32-47B7-904F-AA0F9C46B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9942" y="5161161"/>
            <a:ext cx="219408" cy="21940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36FE120E-9F6A-4ABA-BF87-4729B64137DA}"/>
              </a:ext>
            </a:extLst>
          </p:cNvPr>
          <p:cNvSpPr txBox="1"/>
          <p:nvPr/>
        </p:nvSpPr>
        <p:spPr>
          <a:xfrm>
            <a:off x="3204822" y="4456909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223A5A-CABE-4346-8233-F296DE51C66D}"/>
              </a:ext>
            </a:extLst>
          </p:cNvPr>
          <p:cNvSpPr txBox="1"/>
          <p:nvPr/>
        </p:nvSpPr>
        <p:spPr>
          <a:xfrm>
            <a:off x="3204822" y="4794940"/>
            <a:ext cx="314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5CD9807-9F1B-41B4-8647-8453695B1392}"/>
              </a:ext>
            </a:extLst>
          </p:cNvPr>
          <p:cNvSpPr txBox="1"/>
          <p:nvPr/>
        </p:nvSpPr>
        <p:spPr>
          <a:xfrm>
            <a:off x="4110055" y="352875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FD8A0C-0C12-4008-BF06-47623E2A1F14}"/>
              </a:ext>
            </a:extLst>
          </p:cNvPr>
          <p:cNvSpPr txBox="1"/>
          <p:nvPr/>
        </p:nvSpPr>
        <p:spPr>
          <a:xfrm>
            <a:off x="4110055" y="414752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F18F875-A9ED-4718-ABA9-29C2CA11BAC6}"/>
              </a:ext>
            </a:extLst>
          </p:cNvPr>
          <p:cNvSpPr txBox="1"/>
          <p:nvPr/>
        </p:nvSpPr>
        <p:spPr>
          <a:xfrm>
            <a:off x="4110055" y="383814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E925F8-B4E8-402D-BA93-9BE262F381F8}"/>
              </a:ext>
            </a:extLst>
          </p:cNvPr>
          <p:cNvSpPr txBox="1"/>
          <p:nvPr/>
        </p:nvSpPr>
        <p:spPr>
          <a:xfrm>
            <a:off x="4110055" y="449128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DC0FA7-9340-4714-AF03-D998C5976DD6}"/>
              </a:ext>
            </a:extLst>
          </p:cNvPr>
          <p:cNvSpPr txBox="1"/>
          <p:nvPr/>
        </p:nvSpPr>
        <p:spPr>
          <a:xfrm>
            <a:off x="5038205" y="414752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88BB25-52B0-4721-B526-6770839E0C21}"/>
              </a:ext>
            </a:extLst>
          </p:cNvPr>
          <p:cNvSpPr txBox="1"/>
          <p:nvPr/>
        </p:nvSpPr>
        <p:spPr>
          <a:xfrm>
            <a:off x="5038205" y="3534487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C9595A6-6368-40DF-8CF2-38E0F2FD0D92}"/>
              </a:ext>
            </a:extLst>
          </p:cNvPr>
          <p:cNvSpPr txBox="1"/>
          <p:nvPr/>
        </p:nvSpPr>
        <p:spPr>
          <a:xfrm>
            <a:off x="5038205" y="3820953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1FFC23-7CEB-4EA2-AD5F-5FCCC8D7C9C7}"/>
              </a:ext>
            </a:extLst>
          </p:cNvPr>
          <p:cNvSpPr txBox="1"/>
          <p:nvPr/>
        </p:nvSpPr>
        <p:spPr>
          <a:xfrm>
            <a:off x="5038205" y="479493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71505BE-2131-41C7-9DF5-89B478E4F17A}"/>
              </a:ext>
            </a:extLst>
          </p:cNvPr>
          <p:cNvSpPr txBox="1"/>
          <p:nvPr/>
        </p:nvSpPr>
        <p:spPr>
          <a:xfrm>
            <a:off x="5038204" y="445690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1E2B62-D0DD-441F-8D6A-3D087879268C}"/>
              </a:ext>
            </a:extLst>
          </p:cNvPr>
          <p:cNvSpPr txBox="1"/>
          <p:nvPr/>
        </p:nvSpPr>
        <p:spPr>
          <a:xfrm>
            <a:off x="6029377" y="383814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49DD82-83D8-42FF-93AF-A0E0F86F49B4}"/>
              </a:ext>
            </a:extLst>
          </p:cNvPr>
          <p:cNvSpPr txBox="1"/>
          <p:nvPr/>
        </p:nvSpPr>
        <p:spPr>
          <a:xfrm>
            <a:off x="6029378" y="350584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06CDAE-D036-4C71-A5C1-654CBDA78FBB}"/>
              </a:ext>
            </a:extLst>
          </p:cNvPr>
          <p:cNvSpPr txBox="1"/>
          <p:nvPr/>
        </p:nvSpPr>
        <p:spPr>
          <a:xfrm>
            <a:off x="6029378" y="414752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AD6F18-406E-4DDA-89A0-28A1FF9DC8E2}"/>
              </a:ext>
            </a:extLst>
          </p:cNvPr>
          <p:cNvSpPr txBox="1"/>
          <p:nvPr/>
        </p:nvSpPr>
        <p:spPr>
          <a:xfrm>
            <a:off x="4110055" y="4823585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1C45DCE-B808-4AFD-A424-8EB321CCD107}"/>
              </a:ext>
            </a:extLst>
          </p:cNvPr>
          <p:cNvSpPr txBox="1"/>
          <p:nvPr/>
        </p:nvSpPr>
        <p:spPr>
          <a:xfrm>
            <a:off x="6029378" y="4766293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7DFB23F-8155-4CAF-995D-0D27CABE6769}"/>
              </a:ext>
            </a:extLst>
          </p:cNvPr>
          <p:cNvSpPr txBox="1"/>
          <p:nvPr/>
        </p:nvSpPr>
        <p:spPr>
          <a:xfrm>
            <a:off x="6029378" y="4456909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b="1">
                <a:latin typeface="Meiryo UI" panose="020B0604030504040204" pitchFamily="34" charset="-128"/>
                <a:ea typeface="Meiryo UI" panose="020B0604030504040204" pitchFamily="34" charset="-128"/>
              </a:rPr>
              <a:t>x</a:t>
            </a:r>
          </a:p>
        </p:txBody>
      </p:sp>
      <p:pic>
        <p:nvPicPr>
          <p:cNvPr id="24" name="Picture 2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4FD374C-08E1-42AF-A8B3-644998E4EE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3623" y="4103844"/>
            <a:ext cx="1178380" cy="1142571"/>
          </a:xfrm>
          <a:prstGeom prst="rect">
            <a:avLst/>
          </a:prstGeom>
        </p:spPr>
      </p:pic>
      <p:pic>
        <p:nvPicPr>
          <p:cNvPr id="25" name="Picture 2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113755D4-CB62-426B-AC79-1A44AD10AA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9037" y="1562028"/>
            <a:ext cx="1178380" cy="1121373"/>
          </a:xfrm>
          <a:prstGeom prst="rect">
            <a:avLst/>
          </a:prstGeom>
        </p:spPr>
      </p:pic>
      <p:pic>
        <p:nvPicPr>
          <p:cNvPr id="26" name="Picture 38" descr="A person wearing a hat&#10;&#10;Description automatically generated">
            <a:extLst>
              <a:ext uri="{FF2B5EF4-FFF2-40B4-BE49-F238E27FC236}">
                <a16:creationId xmlns:a16="http://schemas.microsoft.com/office/drawing/2014/main" id="{CC24E557-CB28-44AF-9DD7-4365CA91BD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81038" y="2832827"/>
            <a:ext cx="1209175" cy="111213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D10726D-BDD3-40DC-B8DC-B89DB74B5E99}"/>
              </a:ext>
            </a:extLst>
          </p:cNvPr>
          <p:cNvSpPr txBox="1"/>
          <p:nvPr/>
        </p:nvSpPr>
        <p:spPr>
          <a:xfrm>
            <a:off x="8236476" y="1670670"/>
            <a:ext cx="3831770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900" b="1">
                <a:latin typeface="Malgun Gothic"/>
                <a:ea typeface="Malgun Gothic"/>
              </a:rPr>
              <a:t>Carl Goyette</a:t>
            </a:r>
            <a:r>
              <a:rPr lang="en-US">
                <a:latin typeface="Malgun Gothic"/>
                <a:ea typeface="Malgun Gothic"/>
              </a:rPr>
              <a:t> </a:t>
            </a:r>
          </a:p>
          <a:p>
            <a:r>
              <a:rPr lang="en-US" sz="1200" i="1">
                <a:latin typeface="Malgun Gothic"/>
                <a:ea typeface="Malgun Gothic"/>
              </a:rPr>
              <a:t>President and CEO</a:t>
            </a:r>
          </a:p>
          <a:p>
            <a:r>
              <a:rPr lang="en-US" sz="1100">
                <a:latin typeface="Malgun Gothic"/>
                <a:ea typeface="Malgun Gothic"/>
              </a:rPr>
              <a:t>More than 20 years of experience in sales and marketing strategic planning leading to tripling sales of GURU profitably over the last 5 years</a:t>
            </a:r>
            <a:endParaRPr lang="en-US" sz="11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BE950C-7C3F-4BD3-8846-981F70EAD1FA}"/>
              </a:ext>
            </a:extLst>
          </p:cNvPr>
          <p:cNvSpPr txBox="1"/>
          <p:nvPr/>
        </p:nvSpPr>
        <p:spPr>
          <a:xfrm>
            <a:off x="8236476" y="2799347"/>
            <a:ext cx="3831770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900" b="1">
                <a:latin typeface="Malgun Gothic"/>
                <a:ea typeface="Malgun Gothic"/>
              </a:rPr>
              <a:t>Joe </a:t>
            </a:r>
            <a:r>
              <a:rPr lang="en-US" sz="1900" b="1" err="1">
                <a:latin typeface="Malgun Gothic"/>
                <a:ea typeface="Malgun Gothic"/>
              </a:rPr>
              <a:t>Zakher</a:t>
            </a:r>
            <a:r>
              <a:rPr lang="en-US" sz="1900" b="1">
                <a:latin typeface="Malgun Gothic"/>
                <a:ea typeface="Malgun Gothic"/>
              </a:rPr>
              <a:t> </a:t>
            </a:r>
          </a:p>
          <a:p>
            <a:r>
              <a:rPr lang="en-US" sz="1200" i="1">
                <a:latin typeface="Malgun Gothic"/>
                <a:ea typeface="Malgun Gothic"/>
              </a:rPr>
              <a:t>Founder and Executive Chairman </a:t>
            </a:r>
          </a:p>
          <a:p>
            <a:r>
              <a:rPr lang="en-US" sz="1100">
                <a:latin typeface="Malgun Gothic"/>
                <a:ea typeface="Malgun Gothic"/>
              </a:rPr>
              <a:t>This seasoned entrepreneur had launched various companies including being the driving force behind one of Montreal's most renowned EDM music venues</a:t>
            </a:r>
            <a:endParaRPr lang="en-US" sz="11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DB6E2DD-5E2B-48E3-A3A1-9F44BF77C85B}"/>
              </a:ext>
            </a:extLst>
          </p:cNvPr>
          <p:cNvSpPr txBox="1"/>
          <p:nvPr/>
        </p:nvSpPr>
        <p:spPr>
          <a:xfrm>
            <a:off x="8236476" y="4048339"/>
            <a:ext cx="3831770" cy="22313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Malgun Gothic"/>
                <a:ea typeface="Malgun Gothic"/>
              </a:rPr>
              <a:t>Alain Miquelon</a:t>
            </a:r>
            <a:r>
              <a:rPr lang="en-US">
                <a:latin typeface="Malgun Gothic"/>
                <a:ea typeface="Malgun Gothic"/>
              </a:rPr>
              <a:t> </a:t>
            </a:r>
          </a:p>
          <a:p>
            <a:r>
              <a:rPr lang="en-US" sz="1300">
                <a:latin typeface="Malgun Gothic"/>
                <a:ea typeface="Malgun Gothic"/>
              </a:rPr>
              <a:t>Lead Director, Chair of Governance and Compensation Committee</a:t>
            </a:r>
          </a:p>
          <a:p>
            <a:r>
              <a:rPr lang="en-US" sz="1200" i="1">
                <a:latin typeface="Malgun Gothic"/>
                <a:ea typeface="Malgun Gothic"/>
              </a:rPr>
              <a:t>Senior Partner, Novacorp</a:t>
            </a:r>
            <a:endParaRPr lang="en-US" sz="1200">
              <a:latin typeface="Malgun Gothic"/>
              <a:ea typeface="Malgun Gothic"/>
            </a:endParaRPr>
          </a:p>
          <a:p>
            <a:r>
              <a:rPr lang="en-US" sz="1200">
                <a:latin typeface="Malgun Gothic"/>
                <a:ea typeface="Malgun Gothic"/>
              </a:rPr>
              <a:t>Over 20 years of experience as senior officer of public companies including being President and CEO of the Montreal Exchange Inc.</a:t>
            </a:r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1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200" i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205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FE6E-0A53-49B1-9A89-5B4702B301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Company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83BBE-FEEA-405C-97EB-9137B50043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Business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E660C-A4F9-4D60-A7B9-0D5B7251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DA1312-F2F1-4306-B1D0-56F0D72938CE}"/>
              </a:ext>
            </a:extLst>
          </p:cNvPr>
          <p:cNvSpPr/>
          <p:nvPr/>
        </p:nvSpPr>
        <p:spPr>
          <a:xfrm>
            <a:off x="133004" y="1115499"/>
            <a:ext cx="11653058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Industry Value Chain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8982B-14D6-4176-9110-57EB3E87F335}"/>
              </a:ext>
            </a:extLst>
          </p:cNvPr>
          <p:cNvSpPr/>
          <p:nvPr/>
        </p:nvSpPr>
        <p:spPr>
          <a:xfrm>
            <a:off x="133004" y="1683704"/>
            <a:ext cx="5714998" cy="4026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  <a:latin typeface="Malgun Gothic"/>
                <a:ea typeface="Malgun Gothic"/>
              </a:rPr>
              <a:t>Operations: Producer &amp; Retailer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09AA61-E6E4-4E31-94F1-58C6CD19E168}"/>
              </a:ext>
            </a:extLst>
          </p:cNvPr>
          <p:cNvSpPr/>
          <p:nvPr/>
        </p:nvSpPr>
        <p:spPr>
          <a:xfrm>
            <a:off x="6171278" y="1683704"/>
            <a:ext cx="5614784" cy="4179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  <a:latin typeface="Malgun Gothic"/>
                <a:ea typeface="Malgun Gothic"/>
              </a:rPr>
              <a:t>Sales Mix: Expanding US operations is key to growth</a:t>
            </a:r>
            <a:endParaRPr lang="en-US" sz="1600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6AC69F-A356-4AB1-8401-8A79A6BD0486}"/>
              </a:ext>
            </a:extLst>
          </p:cNvPr>
          <p:cNvSpPr txBox="1"/>
          <p:nvPr/>
        </p:nvSpPr>
        <p:spPr>
          <a:xfrm>
            <a:off x="6096000" y="2101615"/>
            <a:ext cx="571499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600">
              <a:latin typeface="Malgun Gothic"/>
              <a:ea typeface="Malgun Gothic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A0D416-C891-428F-A288-8A5FA80BC2F3}"/>
              </a:ext>
            </a:extLst>
          </p:cNvPr>
          <p:cNvSpPr txBox="1"/>
          <p:nvPr/>
        </p:nvSpPr>
        <p:spPr>
          <a:xfrm>
            <a:off x="133004" y="2204743"/>
            <a:ext cx="571499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GURU is a producer and a retailer.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It outsources the distribution and warehousing logistics through third-parties 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Flowchart: Off-page Connector 5">
            <a:extLst>
              <a:ext uri="{FF2B5EF4-FFF2-40B4-BE49-F238E27FC236}">
                <a16:creationId xmlns:a16="http://schemas.microsoft.com/office/drawing/2014/main" id="{9A3D8B51-CB66-48C1-B2F7-804885C17A10}"/>
              </a:ext>
            </a:extLst>
          </p:cNvPr>
          <p:cNvSpPr/>
          <p:nvPr/>
        </p:nvSpPr>
        <p:spPr>
          <a:xfrm rot="-5400000">
            <a:off x="763064" y="3015771"/>
            <a:ext cx="750149" cy="1741325"/>
          </a:xfrm>
          <a:prstGeom prst="flowChartOffpageConnector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>
              <a:solidFill>
                <a:srgbClr val="C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id="{8A6872D5-B620-41F0-BD97-5D6363506642}"/>
              </a:ext>
            </a:extLst>
          </p:cNvPr>
          <p:cNvSpPr/>
          <p:nvPr/>
        </p:nvSpPr>
        <p:spPr>
          <a:xfrm>
            <a:off x="2008065" y="3317742"/>
            <a:ext cx="1780512" cy="1137774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6" name="Flowchart: Off-page Connector 25">
            <a:extLst>
              <a:ext uri="{FF2B5EF4-FFF2-40B4-BE49-F238E27FC236}">
                <a16:creationId xmlns:a16="http://schemas.microsoft.com/office/drawing/2014/main" id="{7FFAC81E-DACD-40BB-AFCA-9FD66E43181D}"/>
              </a:ext>
            </a:extLst>
          </p:cNvPr>
          <p:cNvSpPr/>
          <p:nvPr/>
        </p:nvSpPr>
        <p:spPr>
          <a:xfrm rot="-5400000">
            <a:off x="4337292" y="2982307"/>
            <a:ext cx="732962" cy="1804346"/>
          </a:xfrm>
          <a:prstGeom prst="flowChartOffpageConnector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518419A-9349-4380-9109-C8B2CEC84EB5}"/>
              </a:ext>
            </a:extLst>
          </p:cNvPr>
          <p:cNvSpPr/>
          <p:nvPr/>
        </p:nvSpPr>
        <p:spPr>
          <a:xfrm rot="5400000">
            <a:off x="3616726" y="3700152"/>
            <a:ext cx="722673" cy="35292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ADDA4C-CF6C-42C0-9FD1-CA4BC58C7F42}"/>
              </a:ext>
            </a:extLst>
          </p:cNvPr>
          <p:cNvSpPr txBox="1"/>
          <p:nvPr/>
        </p:nvSpPr>
        <p:spPr>
          <a:xfrm>
            <a:off x="458368" y="3633074"/>
            <a:ext cx="1121801" cy="4847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Malgun Gothic"/>
                <a:ea typeface="Malgun Gothic"/>
              </a:rPr>
              <a:t>Producing</a:t>
            </a:r>
          </a:p>
          <a:p>
            <a:pPr algn="ctr"/>
            <a:r>
              <a:rPr lang="en-US" sz="1050" b="1">
                <a:solidFill>
                  <a:schemeClr val="bg1"/>
                </a:solidFill>
                <a:latin typeface="Malgun Gothic"/>
                <a:ea typeface="Malgun Gothic"/>
              </a:rPr>
              <a:t>GURU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0D11C4-FE49-4D3A-A374-1BC6348A5E07}"/>
              </a:ext>
            </a:extLst>
          </p:cNvPr>
          <p:cNvSpPr txBox="1"/>
          <p:nvPr/>
        </p:nvSpPr>
        <p:spPr>
          <a:xfrm>
            <a:off x="2334059" y="3633073"/>
            <a:ext cx="11218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err="1">
                <a:solidFill>
                  <a:schemeClr val="bg1"/>
                </a:solidFill>
                <a:latin typeface="Malgun Gothic"/>
                <a:ea typeface="Malgun Gothic"/>
              </a:rPr>
              <a:t>Distributor</a:t>
            </a:r>
            <a:r>
              <a:rPr lang="en-US" sz="1000" b="1" err="1">
                <a:latin typeface="Malgun Gothic"/>
                <a:ea typeface="Malgun Gothic"/>
              </a:rPr>
              <a:t>Third</a:t>
            </a:r>
            <a:r>
              <a:rPr lang="en-US" sz="1000" b="1">
                <a:latin typeface="Malgun Gothic"/>
                <a:ea typeface="Malgun Gothic"/>
              </a:rPr>
              <a:t>-parties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B7A4F7-B3D1-43F4-A384-06859EEF797F}"/>
              </a:ext>
            </a:extLst>
          </p:cNvPr>
          <p:cNvSpPr txBox="1"/>
          <p:nvPr/>
        </p:nvSpPr>
        <p:spPr>
          <a:xfrm>
            <a:off x="4156996" y="3662380"/>
            <a:ext cx="11218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Malgun Gothic"/>
                <a:ea typeface="Malgun Gothic"/>
              </a:rPr>
              <a:t>Retailing</a:t>
            </a:r>
            <a:r>
              <a:rPr lang="en-US" sz="1000" b="1">
                <a:solidFill>
                  <a:schemeClr val="bg1"/>
                </a:solidFill>
                <a:latin typeface="Malgun Gothic"/>
                <a:ea typeface="Malgun Gothic"/>
              </a:rPr>
              <a:t> GURU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6E208A-97FF-495B-9B59-3B3803FF54C0}"/>
              </a:ext>
            </a:extLst>
          </p:cNvPr>
          <p:cNvSpPr txBox="1"/>
          <p:nvPr/>
        </p:nvSpPr>
        <p:spPr>
          <a:xfrm>
            <a:off x="133003" y="4649004"/>
            <a:ext cx="571499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Eliminating the risk by outsourcing the middle channel 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Being in control of retail means they can leverage ecommerce sales channels – </a:t>
            </a:r>
            <a:r>
              <a:rPr lang="en-US" sz="1600" b="1">
                <a:latin typeface="Malgun Gothic"/>
                <a:ea typeface="Malgun Gothic"/>
              </a:rPr>
              <a:t>direct B2C</a:t>
            </a:r>
            <a:endParaRPr lang="en-US" sz="1600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5F5A92D-DAD8-481C-A108-54AE25F72DA7}"/>
              </a:ext>
              <a:ext uri="{147F2762-F138-4A5C-976F-8EAC2B608ADB}">
                <a16:predDERef xmlns:a16="http://schemas.microsoft.com/office/drawing/2014/main" pred="{E08282A4-C465-42A4-B1FF-64B12C1C4B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916751"/>
              </p:ext>
            </p:extLst>
          </p:nvPr>
        </p:nvGraphicFramePr>
        <p:xfrm>
          <a:off x="6171278" y="2251909"/>
          <a:ext cx="5753246" cy="3703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8841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019BB-EF4B-4D80-8B35-CA890F509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Company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D9CC6A-ABE8-4883-9A72-491D22CA3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5517339" cy="5133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Strategic Growth Objectives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B0722-379B-4A67-9EF6-403049C6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B0BC6F-7BEB-4EC2-94CD-0559FFE04394}"/>
              </a:ext>
            </a:extLst>
          </p:cNvPr>
          <p:cNvSpPr txBox="1"/>
          <p:nvPr/>
        </p:nvSpPr>
        <p:spPr>
          <a:xfrm>
            <a:off x="8504913" y="1648225"/>
            <a:ext cx="369731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endParaRPr lang="en-US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686BDC-26A6-4720-AFBB-76BEBE83D302}"/>
              </a:ext>
            </a:extLst>
          </p:cNvPr>
          <p:cNvSpPr/>
          <p:nvPr/>
        </p:nvSpPr>
        <p:spPr>
          <a:xfrm>
            <a:off x="133005" y="1270190"/>
            <a:ext cx="2272608" cy="603198"/>
          </a:xfrm>
          <a:prstGeom prst="rect">
            <a:avLst/>
          </a:prstGeom>
          <a:solidFill>
            <a:srgbClr val="D3002D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latin typeface="Malgun Gothic"/>
                <a:ea typeface="Malgun Gothic"/>
              </a:rPr>
              <a:t>Channels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75B215-C53C-4506-8428-C65D7F54B918}"/>
              </a:ext>
            </a:extLst>
          </p:cNvPr>
          <p:cNvSpPr/>
          <p:nvPr/>
        </p:nvSpPr>
        <p:spPr>
          <a:xfrm>
            <a:off x="2533592" y="1270191"/>
            <a:ext cx="7125339" cy="6031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latin typeface="Malgun Gothic"/>
                <a:ea typeface="Malgun Gothic"/>
              </a:rPr>
              <a:t>Details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42681D-CA56-4B33-9B52-EBD39E5A65F7}"/>
              </a:ext>
            </a:extLst>
          </p:cNvPr>
          <p:cNvSpPr/>
          <p:nvPr/>
        </p:nvSpPr>
        <p:spPr>
          <a:xfrm>
            <a:off x="9781183" y="1270190"/>
            <a:ext cx="1779887" cy="603197"/>
          </a:xfrm>
          <a:prstGeom prst="rect">
            <a:avLst/>
          </a:prstGeom>
          <a:solidFill>
            <a:srgbClr val="D3002D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latin typeface="Malgun Gothic"/>
                <a:ea typeface="Malgun Gothic"/>
              </a:rPr>
              <a:t>Total Addressable Market</a:t>
            </a:r>
          </a:p>
          <a:p>
            <a:pPr algn="ctr"/>
            <a:r>
              <a:rPr lang="en-US" sz="1200" b="1">
                <a:latin typeface="Malgun Gothic"/>
                <a:ea typeface="Malgun Gothic"/>
              </a:rPr>
              <a:t>(TAM)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FD08A6-113D-44C2-B47E-B4D0373076F3}"/>
              </a:ext>
            </a:extLst>
          </p:cNvPr>
          <p:cNvSpPr txBox="1"/>
          <p:nvPr/>
        </p:nvSpPr>
        <p:spPr>
          <a:xfrm>
            <a:off x="2533591" y="1832337"/>
            <a:ext cx="3560773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200" b="1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rgbClr val="C00000"/>
                </a:solidFill>
                <a:latin typeface="Malgun Gothic"/>
                <a:ea typeface="Malgun Gothic"/>
              </a:rPr>
              <a:t>Aims to double market share in four years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020894-996B-46F4-99E3-FED8F76B1B81}"/>
              </a:ext>
            </a:extLst>
          </p:cNvPr>
          <p:cNvSpPr txBox="1"/>
          <p:nvPr/>
        </p:nvSpPr>
        <p:spPr>
          <a:xfrm>
            <a:off x="2532664" y="2762911"/>
            <a:ext cx="3560772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Malgun Gothic"/>
                <a:ea typeface="Malgun Gothic"/>
              </a:rPr>
              <a:t>Plan to inrease exposure to 3,000 to 6000 C&amp;G outlets in rest of Canada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46976E-37FD-46A8-8124-1A0B9472E467}"/>
              </a:ext>
            </a:extLst>
          </p:cNvPr>
          <p:cNvSpPr txBox="1"/>
          <p:nvPr/>
        </p:nvSpPr>
        <p:spPr>
          <a:xfrm>
            <a:off x="2615651" y="3511468"/>
            <a:ext cx="360087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GROCERY &amp; MASS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Aim to advertise on banners to increase public exposure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3ECC0C-D101-4124-B2DD-4224E627C72F}"/>
              </a:ext>
            </a:extLst>
          </p:cNvPr>
          <p:cNvSpPr txBox="1"/>
          <p:nvPr/>
        </p:nvSpPr>
        <p:spPr>
          <a:xfrm>
            <a:off x="6235129" y="5091261"/>
            <a:ext cx="341181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/>
          </a:p>
          <a:p>
            <a:pPr marL="171450" indent="-171450">
              <a:buFont typeface="Arial"/>
              <a:buChar char="•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  <a:cs typeface="Calibri"/>
              </a:rPr>
              <a:t>Through continual re-investing to acquire more customers will increase their base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E834B9-6120-4BAB-90F3-32D7F3003CE3}"/>
              </a:ext>
            </a:extLst>
          </p:cNvPr>
          <p:cNvSpPr txBox="1"/>
          <p:nvPr/>
        </p:nvSpPr>
        <p:spPr>
          <a:xfrm>
            <a:off x="7197259" y="1712021"/>
            <a:ext cx="243209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 b="1">
              <a:solidFill>
                <a:srgbClr val="000000"/>
              </a:solidFill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1">
                  <a:lumMod val="65000"/>
                  <a:lumOff val="35000"/>
                </a:schemeClr>
              </a:solidFill>
              <a:latin typeface="Malgun Gothic"/>
              <a:ea typeface="Malgun Gothic"/>
            </a:endParaRPr>
          </a:p>
          <a:p>
            <a:pPr algn="ctr"/>
            <a:endParaRPr lang="en-US" sz="1400" b="1">
              <a:solidFill>
                <a:srgbClr val="C00000"/>
              </a:solidFill>
              <a:latin typeface="Malgun Gothic"/>
              <a:ea typeface="Malgun Gothic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E68310-387E-420A-ACD5-7C55F4D080EE}"/>
              </a:ext>
            </a:extLst>
          </p:cNvPr>
          <p:cNvSpPr txBox="1"/>
          <p:nvPr/>
        </p:nvSpPr>
        <p:spPr>
          <a:xfrm>
            <a:off x="6217547" y="1769316"/>
            <a:ext cx="344045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 b="1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Malgun Gothic"/>
                <a:ea typeface="Malgun Gothic"/>
              </a:rPr>
              <a:t>Executing in-store to build their brand block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C8BFA7-2B98-4B10-A256-A41BD5940618}"/>
              </a:ext>
            </a:extLst>
          </p:cNvPr>
          <p:cNvSpPr txBox="1"/>
          <p:nvPr/>
        </p:nvSpPr>
        <p:spPr>
          <a:xfrm>
            <a:off x="10124945" y="1855256"/>
            <a:ext cx="1200292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 b="1">
              <a:latin typeface="Malgun Gothic"/>
              <a:ea typeface="Malgun Gothic"/>
            </a:endParaRPr>
          </a:p>
          <a:p>
            <a:pPr algn="ctr"/>
            <a:r>
              <a:rPr lang="en-US" sz="2000" b="1">
                <a:solidFill>
                  <a:srgbClr val="C00000"/>
                </a:solidFill>
                <a:latin typeface="Calibri"/>
                <a:ea typeface="Malgun Gothic"/>
                <a:cs typeface="Calibri"/>
              </a:rPr>
              <a:t>$180M</a:t>
            </a:r>
            <a:endParaRPr lang="en-US" sz="1400" b="1">
              <a:solidFill>
                <a:srgbClr val="595959"/>
              </a:solidFill>
              <a:latin typeface="Calibri"/>
              <a:ea typeface="Malgun Gothic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99A48B-3EC1-40ED-A5BC-778164CC89A0}"/>
              </a:ext>
            </a:extLst>
          </p:cNvPr>
          <p:cNvSpPr txBox="1"/>
          <p:nvPr/>
        </p:nvSpPr>
        <p:spPr>
          <a:xfrm>
            <a:off x="10233800" y="2600067"/>
            <a:ext cx="1005495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algn="ctr"/>
            <a:r>
              <a:rPr lang="en-US" sz="2000" b="1">
                <a:solidFill>
                  <a:srgbClr val="C00000"/>
                </a:solidFill>
                <a:latin typeface="Calibri"/>
                <a:ea typeface="Malgun Gothic"/>
                <a:cs typeface="Calibri"/>
              </a:rPr>
              <a:t>$416M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760D51-3F43-484C-B1B0-BE2744D2AAE4}"/>
              </a:ext>
            </a:extLst>
          </p:cNvPr>
          <p:cNvSpPr txBox="1"/>
          <p:nvPr/>
        </p:nvSpPr>
        <p:spPr>
          <a:xfrm>
            <a:off x="6217544" y="2597291"/>
            <a:ext cx="344045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4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C00000"/>
                </a:solidFill>
                <a:latin typeface="Malgun Gothic"/>
                <a:ea typeface="Malgun Gothic"/>
              </a:rPr>
              <a:t>Aims to reach 10% market shares in five years</a:t>
            </a:r>
            <a:endParaRPr lang="en-US" sz="14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algn="ctr"/>
            <a:endParaRPr lang="en-US" sz="1400" b="1">
              <a:solidFill>
                <a:srgbClr val="000000"/>
              </a:solidFill>
              <a:latin typeface="Calibri"/>
              <a:ea typeface="Malgun Gothic"/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FB676F-A011-42BE-BEBC-2A0900E23751}"/>
              </a:ext>
            </a:extLst>
          </p:cNvPr>
          <p:cNvSpPr txBox="1"/>
          <p:nvPr/>
        </p:nvSpPr>
        <p:spPr>
          <a:xfrm>
            <a:off x="6234205" y="3509309"/>
            <a:ext cx="3325872" cy="13388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DRUG CHANNEL</a:t>
            </a:r>
          </a:p>
          <a:p>
            <a:pPr marL="171450" indent="-171450">
              <a:buFont typeface="Arial"/>
              <a:buChar char="•"/>
            </a:pP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  <a:cs typeface="Calibri" panose="020F0502020204030204"/>
              </a:rPr>
              <a:t>Targeted banners will ensure conveying their focus on health and wellness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36339F-EC83-45ED-9EC4-CF7E2CF683C6}"/>
              </a:ext>
            </a:extLst>
          </p:cNvPr>
          <p:cNvSpPr txBox="1"/>
          <p:nvPr/>
        </p:nvSpPr>
        <p:spPr>
          <a:xfrm>
            <a:off x="2574091" y="4258882"/>
            <a:ext cx="360088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BRAND BUILDING CHANNELS </a:t>
            </a:r>
          </a:p>
          <a:p>
            <a:pPr marL="171450" indent="-171450">
              <a:buFont typeface="Arial"/>
              <a:buChar char="•"/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Targeting food service, outdoors and food service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F93857-CD5B-4249-851A-7FB0A8C519F1}"/>
              </a:ext>
            </a:extLst>
          </p:cNvPr>
          <p:cNvSpPr txBox="1"/>
          <p:nvPr/>
        </p:nvSpPr>
        <p:spPr>
          <a:xfrm>
            <a:off x="6177439" y="3591239"/>
            <a:ext cx="182479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endParaRPr lang="en-US" sz="1100">
              <a:solidFill>
                <a:srgbClr val="C00000"/>
              </a:solidFill>
              <a:latin typeface="Malgun Gothic"/>
              <a:ea typeface="Malgun Gothic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10A2B9-44BE-4271-A7CC-3019E7EC0C70}"/>
              </a:ext>
            </a:extLst>
          </p:cNvPr>
          <p:cNvSpPr txBox="1"/>
          <p:nvPr/>
        </p:nvSpPr>
        <p:spPr>
          <a:xfrm>
            <a:off x="7896236" y="3511027"/>
            <a:ext cx="1824791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3067CB-B4D6-4360-97B3-E21BFF480B39}"/>
              </a:ext>
            </a:extLst>
          </p:cNvPr>
          <p:cNvSpPr txBox="1"/>
          <p:nvPr/>
        </p:nvSpPr>
        <p:spPr>
          <a:xfrm>
            <a:off x="10250987" y="3954038"/>
            <a:ext cx="1074250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algn="ctr"/>
            <a:r>
              <a:rPr lang="en-US" sz="2400" b="1">
                <a:solidFill>
                  <a:srgbClr val="C00000"/>
                </a:solidFill>
                <a:latin typeface="Calibri"/>
                <a:ea typeface="Malgun Gothic"/>
                <a:cs typeface="Calibri"/>
              </a:rPr>
              <a:t>$11.3B</a:t>
            </a:r>
            <a:r>
              <a:rPr 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Malgun Gothic"/>
                <a:cs typeface="Calibri"/>
              </a:rPr>
              <a:t> </a:t>
            </a:r>
          </a:p>
          <a:p>
            <a:endParaRPr lang="en-US" sz="11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  <a:cs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9B0054B-1EF6-4801-B544-DA9B3C83FFB4}"/>
              </a:ext>
            </a:extLst>
          </p:cNvPr>
          <p:cNvSpPr txBox="1"/>
          <p:nvPr/>
        </p:nvSpPr>
        <p:spPr>
          <a:xfrm>
            <a:off x="2533589" y="5343486"/>
            <a:ext cx="356077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Malgun Gothic"/>
                <a:ea typeface="Malgun Gothic"/>
              </a:rPr>
              <a:t>Existing customers will be driving the growth in this channel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444E41-B0AE-40F8-8651-6950AD49B4A2}"/>
              </a:ext>
            </a:extLst>
          </p:cNvPr>
          <p:cNvSpPr txBox="1"/>
          <p:nvPr/>
        </p:nvSpPr>
        <p:spPr>
          <a:xfrm>
            <a:off x="7512370" y="5292847"/>
            <a:ext cx="2288866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endParaRPr lang="en-US" sz="11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B9159E-947A-4293-A65C-12F986B7376F}"/>
              </a:ext>
            </a:extLst>
          </p:cNvPr>
          <p:cNvSpPr txBox="1"/>
          <p:nvPr/>
        </p:nvSpPr>
        <p:spPr>
          <a:xfrm>
            <a:off x="9626492" y="5155694"/>
            <a:ext cx="228886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100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  <a:p>
            <a:pPr algn="ctr"/>
            <a:r>
              <a:rPr lang="en-US" sz="2000" b="1">
                <a:solidFill>
                  <a:srgbClr val="C00000"/>
                </a:solidFill>
                <a:latin typeface="Calibri"/>
                <a:ea typeface="Malgun Gothic"/>
                <a:cs typeface="Calibri"/>
              </a:rPr>
              <a:t>$1B</a:t>
            </a:r>
          </a:p>
          <a:p>
            <a:pPr algn="ctr"/>
            <a:endParaRPr lang="en-US" sz="1400" b="1">
              <a:solidFill>
                <a:srgbClr val="000000"/>
              </a:solidFill>
              <a:latin typeface="Calibri"/>
              <a:ea typeface="Malgun Gothic"/>
              <a:cs typeface="Calibri"/>
            </a:endParaRPr>
          </a:p>
          <a:p>
            <a:endParaRPr lang="en-US" sz="1100" b="1">
              <a:solidFill>
                <a:schemeClr val="tx1">
                  <a:lumMod val="75000"/>
                  <a:lumOff val="25000"/>
                </a:schemeClr>
              </a:solidFill>
              <a:latin typeface="Malgun Gothic"/>
              <a:ea typeface="Malgun Gothic"/>
            </a:endParaRPr>
          </a:p>
        </p:txBody>
      </p:sp>
      <p:pic>
        <p:nvPicPr>
          <p:cNvPr id="11" name="Picture 13" descr="Map&#10;&#10;Description automatically generated">
            <a:extLst>
              <a:ext uri="{FF2B5EF4-FFF2-40B4-BE49-F238E27FC236}">
                <a16:creationId xmlns:a16="http://schemas.microsoft.com/office/drawing/2014/main" id="{9393DBF2-22F5-4CEC-A7C6-A278EB427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10" y="1943218"/>
            <a:ext cx="692105" cy="7763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D9FC5A-1D1B-4BC7-9BD1-555825D8E4B7}"/>
              </a:ext>
            </a:extLst>
          </p:cNvPr>
          <p:cNvSpPr txBox="1"/>
          <p:nvPr/>
        </p:nvSpPr>
        <p:spPr>
          <a:xfrm>
            <a:off x="1006069" y="2180580"/>
            <a:ext cx="12134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Malgun Gothic"/>
                <a:ea typeface="Malgun Gothic"/>
              </a:rPr>
              <a:t>QUEBEC</a:t>
            </a:r>
            <a:endParaRPr lang="en-US" b="1">
              <a:solidFill>
                <a:srgbClr val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15" name="Picture 40" descr="Map&#10;&#10;Description automatically generated">
            <a:extLst>
              <a:ext uri="{FF2B5EF4-FFF2-40B4-BE49-F238E27FC236}">
                <a16:creationId xmlns:a16="http://schemas.microsoft.com/office/drawing/2014/main" id="{0A9BDB24-CB35-4BBB-A152-C96351117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96" y="2842027"/>
            <a:ext cx="1008437" cy="65271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7D009E4-77A2-450F-8173-674E4FCB181A}"/>
              </a:ext>
            </a:extLst>
          </p:cNvPr>
          <p:cNvSpPr txBox="1"/>
          <p:nvPr/>
        </p:nvSpPr>
        <p:spPr>
          <a:xfrm>
            <a:off x="1172219" y="2988413"/>
            <a:ext cx="11962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CANADA</a:t>
            </a:r>
          </a:p>
        </p:txBody>
      </p:sp>
      <p:pic>
        <p:nvPicPr>
          <p:cNvPr id="5" name="Picture 6" descr="A silhouette of a person&#10;&#10;Description automatically generated">
            <a:extLst>
              <a:ext uri="{FF2B5EF4-FFF2-40B4-BE49-F238E27FC236}">
                <a16:creationId xmlns:a16="http://schemas.microsoft.com/office/drawing/2014/main" id="{A423A4F0-4751-4C6C-B9B8-77C69ABE2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68" y="3745763"/>
            <a:ext cx="771319" cy="123868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2D900D-1E17-4E96-850F-3F094F69CDB7}"/>
              </a:ext>
            </a:extLst>
          </p:cNvPr>
          <p:cNvSpPr txBox="1"/>
          <p:nvPr/>
        </p:nvSpPr>
        <p:spPr>
          <a:xfrm>
            <a:off x="756271" y="4037831"/>
            <a:ext cx="15801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Malgun Gothic"/>
                <a:ea typeface="Malgun Gothic"/>
              </a:rPr>
              <a:t>CALIFORNIA</a:t>
            </a:r>
            <a:endParaRPr lang="en-US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7" name="Graphic 8" descr="Internet with solid fill">
            <a:extLst>
              <a:ext uri="{FF2B5EF4-FFF2-40B4-BE49-F238E27FC236}">
                <a16:creationId xmlns:a16="http://schemas.microsoft.com/office/drawing/2014/main" id="{3FF2E6F9-DC00-4C60-A503-610463AB7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071" y="5051544"/>
            <a:ext cx="914400" cy="914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9049280-D53D-4CCE-B004-AEC5A10EE60E}"/>
              </a:ext>
            </a:extLst>
          </p:cNvPr>
          <p:cNvSpPr txBox="1"/>
          <p:nvPr/>
        </p:nvSpPr>
        <p:spPr>
          <a:xfrm>
            <a:off x="931588" y="5274414"/>
            <a:ext cx="158014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Malgun Gothic"/>
                <a:ea typeface="Malgun Gothic"/>
              </a:rPr>
              <a:t>ONLINE</a:t>
            </a:r>
            <a:endParaRPr lang="en-US">
              <a:cs typeface="Calibri"/>
            </a:endParaRPr>
          </a:p>
          <a:p>
            <a:pPr algn="ctr"/>
            <a:endParaRPr lang="en-US" sz="1200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989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F6B97-0810-467F-8509-4EE9C342C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Malgun Gothic"/>
                <a:ea typeface="Malgun Gothic"/>
              </a:rPr>
              <a:t>Industry Analysis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21745F-E79D-483B-A058-1775B9CF7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Energy Drinks industry in Canada and the United States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BB694-B42A-40E4-9D95-CED17DA1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BB00E7-503C-419B-8107-A54BFE79F56B}"/>
              </a:ext>
            </a:extLst>
          </p:cNvPr>
          <p:cNvSpPr/>
          <p:nvPr/>
        </p:nvSpPr>
        <p:spPr>
          <a:xfrm>
            <a:off x="133005" y="1130295"/>
            <a:ext cx="11653058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latin typeface="Malgun Gothic"/>
                <a:ea typeface="Malgun Gothic"/>
              </a:rPr>
              <a:t>Current Industry </a:t>
            </a:r>
            <a:endParaRPr lang="en-US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19176D-D479-4BDD-A019-EEEE3837A33F}"/>
              </a:ext>
            </a:extLst>
          </p:cNvPr>
          <p:cNvSpPr/>
          <p:nvPr/>
        </p:nvSpPr>
        <p:spPr>
          <a:xfrm>
            <a:off x="5849820" y="1612584"/>
            <a:ext cx="5936242" cy="6281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  <a:latin typeface="Malgun Gothic"/>
                <a:ea typeface="Malgun Gothic"/>
              </a:rPr>
              <a:t>$15B US energy drink industry market in 2019 </a:t>
            </a:r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expected to grow at 8.1% CAGR through 2025</a:t>
            </a:r>
            <a:endParaRPr lang="en-US" sz="1600" b="1">
              <a:solidFill>
                <a:schemeClr val="tx1"/>
              </a:solidFill>
              <a:latin typeface="Malgun Gothic"/>
              <a:ea typeface="Malgun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21D377-8E93-4C3E-912A-2C66A789BEC7}"/>
              </a:ext>
            </a:extLst>
          </p:cNvPr>
          <p:cNvSpPr txBox="1"/>
          <p:nvPr/>
        </p:nvSpPr>
        <p:spPr>
          <a:xfrm>
            <a:off x="134053" y="1660592"/>
            <a:ext cx="513602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>
              <a:solidFill>
                <a:srgbClr val="000000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394B29-AE48-4026-9169-7548B89E6060}"/>
              </a:ext>
            </a:extLst>
          </p:cNvPr>
          <p:cNvSpPr txBox="1"/>
          <p:nvPr/>
        </p:nvSpPr>
        <p:spPr>
          <a:xfrm>
            <a:off x="1767315" y="2148864"/>
            <a:ext cx="3108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2FBC59-7FFA-4F3D-B8EC-3FB1395DBAED}"/>
              </a:ext>
            </a:extLst>
          </p:cNvPr>
          <p:cNvSpPr txBox="1"/>
          <p:nvPr/>
        </p:nvSpPr>
        <p:spPr>
          <a:xfrm>
            <a:off x="97757" y="1556144"/>
            <a:ext cx="5715803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lgun Gothic"/>
                <a:ea typeface="Malgun Gothic"/>
              </a:rPr>
              <a:t>In 2018, non-alcoholic segment is expected to dominate </a:t>
            </a:r>
            <a:r>
              <a:rPr lang="en-US" sz="1600">
                <a:latin typeface="Malgun Gothic"/>
                <a:ea typeface="Malgun Gothic"/>
              </a:rPr>
              <a:t>in </a:t>
            </a:r>
            <a:r>
              <a:rPr lang="en-US" sz="1600" dirty="0">
                <a:latin typeface="Malgun Gothic"/>
                <a:ea typeface="Malgun Gothic"/>
              </a:rPr>
              <a:t>Canada and </a:t>
            </a:r>
            <a:r>
              <a:rPr lang="en-US" sz="1600">
                <a:latin typeface="Malgun Gothic"/>
                <a:ea typeface="Malgun Gothic"/>
              </a:rPr>
              <a:t>grow</a:t>
            </a:r>
            <a:r>
              <a:rPr lang="en-US" sz="1600" dirty="0">
                <a:latin typeface="Malgun Gothic"/>
                <a:ea typeface="Malgun Gothic"/>
              </a:rPr>
              <a:t> with a compounded annual growth rate of </a:t>
            </a:r>
            <a:r>
              <a:rPr lang="en-US" sz="1600">
                <a:latin typeface="Malgun Gothic"/>
                <a:ea typeface="Malgun Gothic"/>
              </a:rPr>
              <a:t>12</a:t>
            </a:r>
            <a:r>
              <a:rPr lang="en-US" sz="1600" dirty="0">
                <a:latin typeface="Malgun Gothic"/>
                <a:ea typeface="Malgun Gothic"/>
              </a:rPr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Similarly,</a:t>
            </a:r>
            <a:r>
              <a:rPr lang="en-US" sz="1600" dirty="0">
                <a:latin typeface="Malgun Gothic"/>
                <a:ea typeface="Malgun Gothic"/>
              </a:rPr>
              <a:t> organic segment is expected to grow at the highest compounded annual rate of 12.2%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E99FBAD-025D-4AFD-877A-4F0416644740}"/>
              </a:ext>
              <a:ext uri="{147F2762-F138-4A5C-976F-8EAC2B608ADB}">
                <a16:predDERef xmlns:a16="http://schemas.microsoft.com/office/drawing/2014/main" pred="{FD1BBA36-F30B-D345-B772-9BBF354D7E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062375"/>
              </p:ext>
            </p:extLst>
          </p:nvPr>
        </p:nvGraphicFramePr>
        <p:xfrm>
          <a:off x="5821408" y="2305079"/>
          <a:ext cx="6132945" cy="3176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Arrow: Right 9">
            <a:extLst>
              <a:ext uri="{FF2B5EF4-FFF2-40B4-BE49-F238E27FC236}">
                <a16:creationId xmlns:a16="http://schemas.microsoft.com/office/drawing/2014/main" id="{7EC615F2-323C-4161-B9AD-64D33EF091D3}"/>
              </a:ext>
            </a:extLst>
          </p:cNvPr>
          <p:cNvSpPr/>
          <p:nvPr/>
        </p:nvSpPr>
        <p:spPr>
          <a:xfrm rot="20202878">
            <a:off x="8617039" y="2976142"/>
            <a:ext cx="1834462" cy="30181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24DBD8-64E3-4D5F-BC12-ED3A13083C27}"/>
              </a:ext>
            </a:extLst>
          </p:cNvPr>
          <p:cNvSpPr txBox="1"/>
          <p:nvPr/>
        </p:nvSpPr>
        <p:spPr>
          <a:xfrm rot="20273868">
            <a:off x="8494990" y="2641253"/>
            <a:ext cx="178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latin typeface="Malgun Gothic" panose="020B0503020000020004" pitchFamily="34" charset="-127"/>
                <a:ea typeface="Malgun Gothic" panose="020B0503020000020004" pitchFamily="34" charset="-127"/>
              </a:rPr>
              <a:t>8.1% CAGR</a:t>
            </a:r>
            <a:endParaRPr lang="en-CA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8A9524-C356-4F28-8C3D-E3BD2AB76CD1}"/>
              </a:ext>
            </a:extLst>
          </p:cNvPr>
          <p:cNvSpPr/>
          <p:nvPr/>
        </p:nvSpPr>
        <p:spPr>
          <a:xfrm>
            <a:off x="130861" y="3681562"/>
            <a:ext cx="5715803" cy="5322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 b="1">
                <a:solidFill>
                  <a:schemeClr val="tx1"/>
                </a:solidFill>
                <a:latin typeface="Malgun Gothic"/>
                <a:ea typeface="Malgun Gothic"/>
              </a:rPr>
              <a:t>Macroeconomics Fundamentals </a:t>
            </a:r>
            <a:endParaRPr lang="en-US" sz="1600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3D3DB0-068E-4133-9D7F-12051282DC9F}"/>
              </a:ext>
            </a:extLst>
          </p:cNvPr>
          <p:cNvSpPr txBox="1"/>
          <p:nvPr/>
        </p:nvSpPr>
        <p:spPr>
          <a:xfrm>
            <a:off x="150455" y="4287244"/>
            <a:ext cx="5715803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US Federal Reserve forecasts 2-3% producer price inflation through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Rising commodity costs could dampen margin across the industry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68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DD64-F2C7-4AE6-B3EC-3779243C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Industry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4951F-05CA-4E92-9CDA-16E0AB1C8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Competitive Landscape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45403-5513-44F9-B20D-05213B1C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C4B35-E82A-4794-AE35-51BDBA6A7587}"/>
              </a:ext>
            </a:extLst>
          </p:cNvPr>
          <p:cNvSpPr/>
          <p:nvPr/>
        </p:nvSpPr>
        <p:spPr>
          <a:xfrm>
            <a:off x="133004" y="1115499"/>
            <a:ext cx="5962996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 Key Takeaway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E3FDAF-D13B-45B5-8D8A-36B2672CB177}"/>
              </a:ext>
            </a:extLst>
          </p:cNvPr>
          <p:cNvSpPr/>
          <p:nvPr/>
        </p:nvSpPr>
        <p:spPr>
          <a:xfrm>
            <a:off x="133004" y="2937613"/>
            <a:ext cx="5962996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latin typeface="Malgun Gothic"/>
                <a:ea typeface="Malgun Gothic"/>
              </a:rPr>
              <a:t>Competition &amp; Brand Positioning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F4F8A-0E70-476C-87FA-CA74B5F533BA}"/>
              </a:ext>
            </a:extLst>
          </p:cNvPr>
          <p:cNvSpPr txBox="1"/>
          <p:nvPr/>
        </p:nvSpPr>
        <p:spPr>
          <a:xfrm>
            <a:off x="134233" y="1538947"/>
            <a:ext cx="595726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Saturated market with 3 players representing 70% of total market share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Most do not satisfy the organic &amp; sustainable lifestyle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latin typeface="Malgun Gothic"/>
                <a:ea typeface="Malgun Gothic"/>
              </a:rPr>
              <a:t>Tremendous market penetration opportunity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693BAF-B092-46F7-B5AB-A7A7F316979B}"/>
              </a:ext>
            </a:extLst>
          </p:cNvPr>
          <p:cNvSpPr txBox="1"/>
          <p:nvPr/>
        </p:nvSpPr>
        <p:spPr>
          <a:xfrm>
            <a:off x="1005840" y="3457074"/>
            <a:ext cx="4998720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err="1">
                <a:latin typeface="Malgun Gothic"/>
                <a:ea typeface="Malgun Gothic"/>
              </a:rPr>
              <a:t>Redbull</a:t>
            </a:r>
            <a:r>
              <a:rPr lang="en-US" sz="1600">
                <a:latin typeface="Malgun Gothic"/>
                <a:ea typeface="Malgun Gothic"/>
              </a:rPr>
              <a:t>: Associating itself Extreme sports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Celsius: most closely mimics the Guru branding of active lifestyle 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Monster associating itself with action sports, punk rock music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/>
              <a:ea typeface="Malgun Gothi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Malgun Gothic"/>
                <a:ea typeface="Malgun Gothic"/>
              </a:rPr>
              <a:t>Rockstar with its variety of drinks offered and standout 'sweet' taste has been growing.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398357-9B85-4983-A679-10BB1F7E5691}"/>
              </a:ext>
            </a:extLst>
          </p:cNvPr>
          <p:cNvSpPr/>
          <p:nvPr/>
        </p:nvSpPr>
        <p:spPr>
          <a:xfrm>
            <a:off x="6277128" y="1114067"/>
            <a:ext cx="5597236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latin typeface="Malgun Gothic"/>
                <a:ea typeface="Malgun Gothic"/>
              </a:rPr>
              <a:t>$15bn US energy drink market share</a:t>
            </a:r>
          </a:p>
        </p:txBody>
      </p:sp>
      <p:pic>
        <p:nvPicPr>
          <p:cNvPr id="10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6BCEDEE3-1153-4414-A83B-9112AD09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81" y="3390744"/>
            <a:ext cx="829082" cy="466604"/>
          </a:xfrm>
          <a:prstGeom prst="rect">
            <a:avLst/>
          </a:prstGeom>
        </p:spPr>
      </p:pic>
      <p:pic>
        <p:nvPicPr>
          <p:cNvPr id="14" name="Picture 14" descr="Text&#10;&#10;Description automatically generated">
            <a:extLst>
              <a:ext uri="{FF2B5EF4-FFF2-40B4-BE49-F238E27FC236}">
                <a16:creationId xmlns:a16="http://schemas.microsoft.com/office/drawing/2014/main" id="{C0C0C96F-BBFB-4979-B4C0-CDE4FCF21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9" y="4815373"/>
            <a:ext cx="1019504" cy="423825"/>
          </a:xfrm>
          <a:prstGeom prst="rect">
            <a:avLst/>
          </a:prstGeom>
        </p:spPr>
      </p:pic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0FFBD9A3-A8AE-4FEE-A3E7-144DB8D83F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712463"/>
              </p:ext>
            </p:extLst>
          </p:nvPr>
        </p:nvGraphicFramePr>
        <p:xfrm>
          <a:off x="6312024" y="1273713"/>
          <a:ext cx="5760640" cy="467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2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A6474D9-B9C6-44F2-A681-4B1270A42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648" y="2389779"/>
            <a:ext cx="746414" cy="628204"/>
          </a:xfrm>
          <a:prstGeom prst="rect">
            <a:avLst/>
          </a:prstGeom>
        </p:spPr>
      </p:pic>
      <p:pic>
        <p:nvPicPr>
          <p:cNvPr id="24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3A582951-EC1E-4B8F-9238-29357D2A57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169" t="19490" b="70583"/>
          <a:stretch/>
        </p:blipFill>
        <p:spPr>
          <a:xfrm>
            <a:off x="6749326" y="4917219"/>
            <a:ext cx="1019504" cy="569670"/>
          </a:xfrm>
          <a:prstGeom prst="rect">
            <a:avLst/>
          </a:prstGeom>
        </p:spPr>
      </p:pic>
      <p:pic>
        <p:nvPicPr>
          <p:cNvPr id="25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F61F3643-73CC-4643-824F-63604E26A1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190" t="76644" r="7655" b="19051"/>
          <a:stretch/>
        </p:blipFill>
        <p:spPr>
          <a:xfrm>
            <a:off x="6878822" y="2589360"/>
            <a:ext cx="890008" cy="243162"/>
          </a:xfrm>
          <a:prstGeom prst="rect">
            <a:avLst/>
          </a:prstGeom>
        </p:spPr>
      </p:pic>
      <p:pic>
        <p:nvPicPr>
          <p:cNvPr id="26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9F781624-7B8A-4747-A0CF-B94136788F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625" t="61547" b="31491"/>
          <a:stretch/>
        </p:blipFill>
        <p:spPr>
          <a:xfrm>
            <a:off x="6619443" y="3475318"/>
            <a:ext cx="781914" cy="399552"/>
          </a:xfrm>
          <a:prstGeom prst="rect">
            <a:avLst/>
          </a:prstGeom>
        </p:spPr>
      </p:pic>
      <p:pic>
        <p:nvPicPr>
          <p:cNvPr id="27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8FD1C424-0B55-40FD-9056-48C8748395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628" t="84984" r="20393" b="10562"/>
          <a:stretch/>
        </p:blipFill>
        <p:spPr>
          <a:xfrm>
            <a:off x="7460220" y="2138386"/>
            <a:ext cx="617220" cy="255612"/>
          </a:xfrm>
          <a:prstGeom prst="rect">
            <a:avLst/>
          </a:prstGeom>
        </p:spPr>
      </p:pic>
      <p:pic>
        <p:nvPicPr>
          <p:cNvPr id="28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6B5E69ED-ACA1-41EA-BFEA-727BAD76D5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864" t="87027" r="30849" b="6010"/>
          <a:stretch/>
        </p:blipFill>
        <p:spPr>
          <a:xfrm>
            <a:off x="8302125" y="1789022"/>
            <a:ext cx="225984" cy="399553"/>
          </a:xfrm>
          <a:prstGeom prst="rect">
            <a:avLst/>
          </a:prstGeom>
        </p:spPr>
      </p:pic>
      <p:pic>
        <p:nvPicPr>
          <p:cNvPr id="29" name="Picture 9" descr="Chart, sunburst chart&#10;&#10;Description automatically generated">
            <a:extLst>
              <a:ext uri="{FF2B5EF4-FFF2-40B4-BE49-F238E27FC236}">
                <a16:creationId xmlns:a16="http://schemas.microsoft.com/office/drawing/2014/main" id="{089E7FA2-296B-40FD-B4B7-8FB82CF327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190" t="76644" r="7655" b="19051"/>
          <a:stretch/>
        </p:blipFill>
        <p:spPr>
          <a:xfrm>
            <a:off x="75435" y="5525589"/>
            <a:ext cx="884924" cy="310524"/>
          </a:xfrm>
          <a:prstGeom prst="rect">
            <a:avLst/>
          </a:prstGeom>
        </p:spPr>
      </p:pic>
      <p:pic>
        <p:nvPicPr>
          <p:cNvPr id="12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17F33584-FDBD-43BF-B912-AE548A44A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54" y="4089162"/>
            <a:ext cx="814853" cy="33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4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DD64-F2C7-4AE6-B3EC-3779243C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algun Gothic"/>
                <a:ea typeface="Malgun Gothic"/>
              </a:rPr>
              <a:t>Investment Thesis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4951F-05CA-4E92-9CDA-16E0AB1C8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Meeting the demands of millennials &amp; gen 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45403-5513-44F9-B20D-05213B1C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FD41386-206A-47DE-90AA-25BEF8375204}"/>
              </a:ext>
            </a:extLst>
          </p:cNvPr>
          <p:cNvSpPr txBox="1"/>
          <p:nvPr/>
        </p:nvSpPr>
        <p:spPr>
          <a:xfrm>
            <a:off x="7554800" y="1181827"/>
            <a:ext cx="2536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6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Organic Food Sales ($B)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26C2011-FF67-40E8-A92C-EAD461DA53F6}"/>
              </a:ext>
            </a:extLst>
          </p:cNvPr>
          <p:cNvSpPr/>
          <p:nvPr/>
        </p:nvSpPr>
        <p:spPr>
          <a:xfrm>
            <a:off x="385884" y="4651344"/>
            <a:ext cx="6916596" cy="11273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Meeting the demands of their target demographic has led </a:t>
            </a:r>
            <a:r>
              <a:rPr lang="en-CA" sz="20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3x sales growth </a:t>
            </a:r>
            <a:r>
              <a:rPr lang="en-CA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 the past 5 years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BCABEA-3B81-44F5-B1BA-6E6DDC777B12}"/>
              </a:ext>
            </a:extLst>
          </p:cNvPr>
          <p:cNvSpPr/>
          <p:nvPr/>
        </p:nvSpPr>
        <p:spPr>
          <a:xfrm>
            <a:off x="7640278" y="4651345"/>
            <a:ext cx="4409111" cy="11273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High retention ratio:</a:t>
            </a:r>
          </a:p>
          <a:p>
            <a:pPr algn="ctr"/>
            <a:r>
              <a:rPr lang="en-CA" sz="20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82%</a:t>
            </a:r>
            <a:r>
              <a:rPr lang="en-CA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of amazon orders are repeat customers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EAFC762-C38A-4376-9F5F-0B93F1B7D532}"/>
              </a:ext>
            </a:extLst>
          </p:cNvPr>
          <p:cNvSpPr/>
          <p:nvPr/>
        </p:nvSpPr>
        <p:spPr>
          <a:xfrm>
            <a:off x="385884" y="1050760"/>
            <a:ext cx="2173562" cy="34831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65" name="Picture 64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46910E42-92A1-40FF-A09D-8837ED2FC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23" b="37430"/>
          <a:stretch/>
        </p:blipFill>
        <p:spPr>
          <a:xfrm>
            <a:off x="692206" y="1135508"/>
            <a:ext cx="1560917" cy="1489349"/>
          </a:xfrm>
          <a:prstGeom prst="flowChartConnector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248F7C94-6620-4588-A7B4-2A7CBD511AEC}"/>
              </a:ext>
            </a:extLst>
          </p:cNvPr>
          <p:cNvSpPr/>
          <p:nvPr/>
        </p:nvSpPr>
        <p:spPr>
          <a:xfrm>
            <a:off x="2768094" y="1050758"/>
            <a:ext cx="2173562" cy="34831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67" name="Picture 66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7561BFC-C42C-4B7F-8618-C80E0576AF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3" t="4591" r="15832" b="11153"/>
          <a:stretch/>
        </p:blipFill>
        <p:spPr>
          <a:xfrm>
            <a:off x="3074417" y="1135508"/>
            <a:ext cx="1560916" cy="1419228"/>
          </a:xfrm>
          <a:prstGeom prst="flowChartConnector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797C2B1F-B608-4819-88DE-A52D0A2C27FB}"/>
              </a:ext>
            </a:extLst>
          </p:cNvPr>
          <p:cNvSpPr/>
          <p:nvPr/>
        </p:nvSpPr>
        <p:spPr>
          <a:xfrm>
            <a:off x="5128918" y="1050759"/>
            <a:ext cx="2173562" cy="34831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C0EA4B-DCBB-412D-AC27-71D0B1AEC1C4}"/>
              </a:ext>
            </a:extLst>
          </p:cNvPr>
          <p:cNvSpPr txBox="1"/>
          <p:nvPr/>
        </p:nvSpPr>
        <p:spPr>
          <a:xfrm>
            <a:off x="385884" y="2638008"/>
            <a:ext cx="219494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Sam</a:t>
            </a:r>
          </a:p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21, Student</a:t>
            </a:r>
          </a:p>
          <a:p>
            <a:endParaRPr lang="en-CA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CA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Enjoys Guru while studying. Actively purchases organic label products.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2CF0F5E-07A2-4516-8E7E-9DFFDEAC7CCE}"/>
              </a:ext>
            </a:extLst>
          </p:cNvPr>
          <p:cNvSpPr txBox="1"/>
          <p:nvPr/>
        </p:nvSpPr>
        <p:spPr>
          <a:xfrm>
            <a:off x="2784799" y="2624857"/>
            <a:ext cx="219494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Joseph</a:t>
            </a:r>
          </a:p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27, Manager</a:t>
            </a:r>
          </a:p>
          <a:p>
            <a:endParaRPr lang="en-CA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CA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Consumes Guru while working out. Wants a natural energy drink without getting jitters.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EB6C5FC-B53A-48EA-9098-6743EADDEDFA}"/>
              </a:ext>
            </a:extLst>
          </p:cNvPr>
          <p:cNvSpPr txBox="1"/>
          <p:nvPr/>
        </p:nvSpPr>
        <p:spPr>
          <a:xfrm>
            <a:off x="5150304" y="1463586"/>
            <a:ext cx="2152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The only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plant-based</a:t>
            </a:r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&amp;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organic</a:t>
            </a:r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energy drink. Guru caters to the demands of Millennials and Gen Z as the largest consumers of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organic</a:t>
            </a:r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foods.</a:t>
            </a:r>
          </a:p>
        </p:txBody>
      </p:sp>
      <p:graphicFrame>
        <p:nvGraphicFramePr>
          <p:cNvPr id="74" name="Chart 73">
            <a:extLst>
              <a:ext uri="{FF2B5EF4-FFF2-40B4-BE49-F238E27FC236}">
                <a16:creationId xmlns:a16="http://schemas.microsoft.com/office/drawing/2014/main" id="{7B7E10F0-5F69-46A1-A982-33581780E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077596"/>
              </p:ext>
            </p:extLst>
          </p:nvPr>
        </p:nvGraphicFramePr>
        <p:xfrm>
          <a:off x="7585952" y="157985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5" name="TextBox 74">
            <a:extLst>
              <a:ext uri="{FF2B5EF4-FFF2-40B4-BE49-F238E27FC236}">
                <a16:creationId xmlns:a16="http://schemas.microsoft.com/office/drawing/2014/main" id="{77F20073-EF34-470D-A80A-7937A74C6378}"/>
              </a:ext>
            </a:extLst>
          </p:cNvPr>
          <p:cNvSpPr txBox="1"/>
          <p:nvPr/>
        </p:nvSpPr>
        <p:spPr>
          <a:xfrm rot="21189362">
            <a:off x="8661399" y="1789510"/>
            <a:ext cx="21225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4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42% growth in 5 years</a:t>
            </a:r>
          </a:p>
        </p:txBody>
      </p:sp>
    </p:spTree>
    <p:extLst>
      <p:ext uri="{BB962C8B-B14F-4D97-AF65-F5344CB8AC3E}">
        <p14:creationId xmlns:p14="http://schemas.microsoft.com/office/powerpoint/2010/main" val="46770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DD64-F2C7-4AE6-B3EC-3779243C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Investment 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4951F-05CA-4E92-9CDA-16E0AB1C8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Scaling their winning business model to a larger market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45403-5513-44F9-B20D-05213B1C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4DA90959-C20A-450D-96B4-B478AF48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34" y="1169522"/>
            <a:ext cx="3092044" cy="295744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84DEDD-2CC0-4C37-BA85-B6DB2527346F}"/>
              </a:ext>
            </a:extLst>
          </p:cNvPr>
          <p:cNvSpPr/>
          <p:nvPr/>
        </p:nvSpPr>
        <p:spPr>
          <a:xfrm>
            <a:off x="7201839" y="1382084"/>
            <a:ext cx="4409111" cy="21825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FB34C7-EBBA-4832-A455-715A9FE98D73}"/>
              </a:ext>
            </a:extLst>
          </p:cNvPr>
          <p:cNvSpPr/>
          <p:nvPr/>
        </p:nvSpPr>
        <p:spPr>
          <a:xfrm>
            <a:off x="7173982" y="3721100"/>
            <a:ext cx="4409111" cy="2059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BDE715-880C-4EC1-BCE0-25B124045ED0}"/>
              </a:ext>
            </a:extLst>
          </p:cNvPr>
          <p:cNvSpPr txBox="1"/>
          <p:nvPr/>
        </p:nvSpPr>
        <p:spPr>
          <a:xfrm>
            <a:off x="7646488" y="3903007"/>
            <a:ext cx="351981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Larger Appetite:</a:t>
            </a:r>
          </a:p>
          <a:p>
            <a:pPr algn="ctr"/>
            <a:endParaRPr lang="en-CA" sz="2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Americans consume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6x</a:t>
            </a:r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more energy drinks per capita compared to Canadians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55CBB8-D79E-4CE7-BDED-8324E78719B9}"/>
              </a:ext>
            </a:extLst>
          </p:cNvPr>
          <p:cNvSpPr txBox="1"/>
          <p:nvPr/>
        </p:nvSpPr>
        <p:spPr>
          <a:xfrm>
            <a:off x="7618630" y="1435269"/>
            <a:ext cx="35198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Larger TAM:</a:t>
            </a:r>
          </a:p>
          <a:p>
            <a:pPr algn="ctr"/>
            <a:endParaRPr lang="en-CA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Quebec: </a:t>
            </a:r>
            <a:r>
              <a:rPr lang="en-CA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$180M</a:t>
            </a:r>
          </a:p>
          <a:p>
            <a:pPr algn="ctr"/>
            <a:r>
              <a:rPr lang="en-CA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US: </a:t>
            </a:r>
            <a:r>
              <a:rPr lang="en-CA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$11B</a:t>
            </a:r>
          </a:p>
          <a:p>
            <a:pPr algn="ctr"/>
            <a:endParaRPr lang="en-CA" dirty="0">
              <a:solidFill>
                <a:srgbClr val="C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CA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Entering a market </a:t>
            </a:r>
            <a:r>
              <a:rPr lang="en-CA" sz="14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60x</a:t>
            </a:r>
            <a:r>
              <a:rPr lang="en-CA" sz="14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larger with a proven formula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DF93A4C-A40E-436D-8204-2B6F98BD1E56}"/>
              </a:ext>
            </a:extLst>
          </p:cNvPr>
          <p:cNvSpPr/>
          <p:nvPr/>
        </p:nvSpPr>
        <p:spPr>
          <a:xfrm>
            <a:off x="821640" y="4245211"/>
            <a:ext cx="5935549" cy="15356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ADE609-7875-468A-ADE7-2B97D28F1BD9}"/>
              </a:ext>
            </a:extLst>
          </p:cNvPr>
          <p:cNvSpPr txBox="1"/>
          <p:nvPr/>
        </p:nvSpPr>
        <p:spPr>
          <a:xfrm>
            <a:off x="821640" y="4531106"/>
            <a:ext cx="5935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Gas Stations &amp; Convenience</a:t>
            </a:r>
            <a:r>
              <a:rPr lang="en-CA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stores are a </a:t>
            </a:r>
            <a:r>
              <a:rPr lang="en-CA" sz="2000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$35B </a:t>
            </a:r>
            <a:r>
              <a:rPr lang="en-CA" sz="2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industry in California. This is Guru’s main focus.</a:t>
            </a:r>
          </a:p>
        </p:txBody>
      </p:sp>
    </p:spTree>
    <p:extLst>
      <p:ext uri="{BB962C8B-B14F-4D97-AF65-F5344CB8AC3E}">
        <p14:creationId xmlns:p14="http://schemas.microsoft.com/office/powerpoint/2010/main" val="310499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DD64-F2C7-4AE6-B3EC-3779243C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Investment 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4951F-05CA-4E92-9CDA-16E0AB1C8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Malgun Gothic"/>
                <a:ea typeface="Malgun Gothic"/>
              </a:rPr>
              <a:t>A winning strategy in a larger market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45403-5513-44F9-B20D-05213B1C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55CBB8-D79E-4CE7-BDED-8324E78719B9}"/>
              </a:ext>
            </a:extLst>
          </p:cNvPr>
          <p:cNvSpPr txBox="1"/>
          <p:nvPr/>
        </p:nvSpPr>
        <p:spPr>
          <a:xfrm>
            <a:off x="160384" y="1259950"/>
            <a:ext cx="3519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Two-step strategy:</a:t>
            </a:r>
          </a:p>
          <a:p>
            <a:r>
              <a:rPr lang="en-CA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How Guru differentiates itself</a:t>
            </a:r>
          </a:p>
          <a:p>
            <a:pPr algn="ctr"/>
            <a:endParaRPr lang="en-CA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endParaRPr lang="en-CA" sz="14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EB04992-7384-488F-B0DA-EE4538915A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347958"/>
              </p:ext>
            </p:extLst>
          </p:nvPr>
        </p:nvGraphicFramePr>
        <p:xfrm>
          <a:off x="6355744" y="1350943"/>
          <a:ext cx="5675872" cy="338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3BB55CD4-6D2A-4D2C-82CD-6C3DA88E169A}"/>
              </a:ext>
            </a:extLst>
          </p:cNvPr>
          <p:cNvSpPr/>
          <p:nvPr/>
        </p:nvSpPr>
        <p:spPr>
          <a:xfrm>
            <a:off x="4886017" y="2519605"/>
            <a:ext cx="1275410" cy="2778015"/>
          </a:xfrm>
          <a:prstGeom prst="chevron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13668A-36FD-4524-89DC-794D0FC02E33}"/>
              </a:ext>
            </a:extLst>
          </p:cNvPr>
          <p:cNvSpPr/>
          <p:nvPr/>
        </p:nvSpPr>
        <p:spPr>
          <a:xfrm>
            <a:off x="252379" y="4497800"/>
            <a:ext cx="4303108" cy="11453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850A87-5672-4BA9-8CCF-298F4762C06F}"/>
              </a:ext>
            </a:extLst>
          </p:cNvPr>
          <p:cNvSpPr/>
          <p:nvPr/>
        </p:nvSpPr>
        <p:spPr>
          <a:xfrm>
            <a:off x="252379" y="3214856"/>
            <a:ext cx="4303108" cy="11453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4CF85A-3F3B-4BA0-B25C-8F6B6D206E63}"/>
              </a:ext>
            </a:extLst>
          </p:cNvPr>
          <p:cNvSpPr txBox="1"/>
          <p:nvPr/>
        </p:nvSpPr>
        <p:spPr>
          <a:xfrm>
            <a:off x="502431" y="3338177"/>
            <a:ext cx="2377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Step 2:</a:t>
            </a:r>
          </a:p>
          <a:p>
            <a:pPr algn="ctr"/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Brand Awareness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41A7CDA8-146D-4282-B084-7EA7E8B96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4" t="53570" r="36972" b="2370"/>
          <a:stretch/>
        </p:blipFill>
        <p:spPr>
          <a:xfrm>
            <a:off x="3186601" y="3329654"/>
            <a:ext cx="1211274" cy="90939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97DD2BC-5E7D-4280-A9D6-FA16CE6BB9E1}"/>
              </a:ext>
            </a:extLst>
          </p:cNvPr>
          <p:cNvSpPr/>
          <p:nvPr/>
        </p:nvSpPr>
        <p:spPr>
          <a:xfrm>
            <a:off x="252379" y="1955128"/>
            <a:ext cx="4303108" cy="11453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3233C2-8079-47B5-8689-C5C21DCF4304}"/>
              </a:ext>
            </a:extLst>
          </p:cNvPr>
          <p:cNvSpPr txBox="1"/>
          <p:nvPr/>
        </p:nvSpPr>
        <p:spPr>
          <a:xfrm>
            <a:off x="237448" y="2124937"/>
            <a:ext cx="29077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Step 1:</a:t>
            </a:r>
          </a:p>
          <a:p>
            <a:pPr algn="ctr"/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Interact with consumers</a:t>
            </a:r>
          </a:p>
        </p:txBody>
      </p:sp>
      <p:pic>
        <p:nvPicPr>
          <p:cNvPr id="14" name="Picture 13" descr="A picture containing text, person, indoor, standing&#10;&#10;Description automatically generated">
            <a:extLst>
              <a:ext uri="{FF2B5EF4-FFF2-40B4-BE49-F238E27FC236}">
                <a16:creationId xmlns:a16="http://schemas.microsoft.com/office/drawing/2014/main" id="{EC21FFBF-340E-4269-8CD0-F81FB6A62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00" y="2118838"/>
            <a:ext cx="1211274" cy="90939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3C7DE2F-0D3A-4630-9A86-242FA79EEF75}"/>
              </a:ext>
            </a:extLst>
          </p:cNvPr>
          <p:cNvSpPr txBox="1"/>
          <p:nvPr/>
        </p:nvSpPr>
        <p:spPr>
          <a:xfrm>
            <a:off x="252379" y="4639092"/>
            <a:ext cx="4207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Largest organic energy brand in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Canada</a:t>
            </a:r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and 3</a:t>
            </a:r>
            <a:r>
              <a:rPr lang="en-CA" b="1" baseline="30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rd</a:t>
            </a:r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largest brand in </a:t>
            </a:r>
            <a:r>
              <a:rPr lang="en-CA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Quebec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F657C5F-9533-4C90-92BD-A1904E0AC0A3}"/>
              </a:ext>
            </a:extLst>
          </p:cNvPr>
          <p:cNvSpPr txBox="1"/>
          <p:nvPr/>
        </p:nvSpPr>
        <p:spPr>
          <a:xfrm>
            <a:off x="4592191" y="1502171"/>
            <a:ext cx="154014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Bringing Guru’s strategy to California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B6E7F2-F1A7-4911-A9D4-35EF5F496236}"/>
              </a:ext>
            </a:extLst>
          </p:cNvPr>
          <p:cNvSpPr/>
          <p:nvPr/>
        </p:nvSpPr>
        <p:spPr>
          <a:xfrm>
            <a:off x="6579835" y="4771417"/>
            <a:ext cx="5359785" cy="11453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sz="240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4D95E1-C6A7-460D-9998-C573A099157B}"/>
              </a:ext>
            </a:extLst>
          </p:cNvPr>
          <p:cNvSpPr txBox="1"/>
          <p:nvPr/>
        </p:nvSpPr>
        <p:spPr>
          <a:xfrm>
            <a:off x="6879896" y="4870251"/>
            <a:ext cx="4906166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Early signs of success: </a:t>
            </a:r>
          </a:p>
          <a:p>
            <a:pPr algn="ctr"/>
            <a:r>
              <a:rPr lang="en-CA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Guru is the </a:t>
            </a:r>
            <a:r>
              <a:rPr lang="en-CA" sz="1600" b="1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fastest</a:t>
            </a:r>
            <a:r>
              <a:rPr lang="en-CA" sz="16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CA" sz="16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growing energy drink brand in California convenience stores</a:t>
            </a:r>
          </a:p>
        </p:txBody>
      </p:sp>
    </p:spTree>
    <p:extLst>
      <p:ext uri="{BB962C8B-B14F-4D97-AF65-F5344CB8AC3E}">
        <p14:creationId xmlns:p14="http://schemas.microsoft.com/office/powerpoint/2010/main" val="295777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DD64-F2C7-4AE6-B3EC-3779243C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Investment 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4951F-05CA-4E92-9CDA-16E0AB1C8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U.S. Beverage Industry Trends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45403-5513-44F9-B20D-05213B1C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C4B35-E82A-4794-AE35-51BDBA6A7587}"/>
              </a:ext>
            </a:extLst>
          </p:cNvPr>
          <p:cNvSpPr/>
          <p:nvPr/>
        </p:nvSpPr>
        <p:spPr>
          <a:xfrm>
            <a:off x="133004" y="1115499"/>
            <a:ext cx="11653058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Analysis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543DC6C1-6705-49EF-A4C2-A37F6BAB2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1754405"/>
            <a:ext cx="5515656" cy="31621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6A98CB-1BA7-9748-8F03-14D41BB8C987}"/>
              </a:ext>
            </a:extLst>
          </p:cNvPr>
          <p:cNvSpPr/>
          <p:nvPr/>
        </p:nvSpPr>
        <p:spPr>
          <a:xfrm>
            <a:off x="133004" y="5104124"/>
            <a:ext cx="5515656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Decrease in the per capita sugar and sweetener consumption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91014-C1D1-F04E-B045-CDECFB7E82C6}"/>
              </a:ext>
            </a:extLst>
          </p:cNvPr>
          <p:cNvSpPr/>
          <p:nvPr/>
        </p:nvSpPr>
        <p:spPr>
          <a:xfrm>
            <a:off x="6423223" y="5104123"/>
            <a:ext cx="5515656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Plant-based food products grew 5x faster than total food sales in US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C3AA9CB-E977-491D-8881-70F8739FB9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751147"/>
              </p:ext>
            </p:extLst>
          </p:nvPr>
        </p:nvGraphicFramePr>
        <p:xfrm>
          <a:off x="6423221" y="1947165"/>
          <a:ext cx="5515657" cy="2969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F526DD1-D393-4158-B92C-EA6A78CC81E9}"/>
              </a:ext>
            </a:extLst>
          </p:cNvPr>
          <p:cNvSpPr txBox="1"/>
          <p:nvPr/>
        </p:nvSpPr>
        <p:spPr>
          <a:xfrm>
            <a:off x="7772202" y="1609199"/>
            <a:ext cx="2817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600" dirty="0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Plant-based foods sales ($B)</a:t>
            </a:r>
          </a:p>
        </p:txBody>
      </p:sp>
    </p:spTree>
    <p:extLst>
      <p:ext uri="{BB962C8B-B14F-4D97-AF65-F5344CB8AC3E}">
        <p14:creationId xmlns:p14="http://schemas.microsoft.com/office/powerpoint/2010/main" val="304750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BAAB-0DA7-47AC-B736-C98540517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algun Gothic"/>
                <a:ea typeface="Malgun Gothic"/>
              </a:rPr>
              <a:t>Can Economics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38043A-2DAC-4760-905E-812743A0FD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How much cans sold?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AEFA6-AB9D-4B15-B9B6-8F5BDB539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8" descr="A can of soda&#10;&#10;Description automatically generated">
            <a:extLst>
              <a:ext uri="{FF2B5EF4-FFF2-40B4-BE49-F238E27FC236}">
                <a16:creationId xmlns:a16="http://schemas.microsoft.com/office/drawing/2014/main" id="{594437B7-9FE5-0E41-A99C-F9424F491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080" y="1646969"/>
            <a:ext cx="1171514" cy="2343028"/>
          </a:xfrm>
          <a:prstGeom prst="rect">
            <a:avLst/>
          </a:prstGeom>
        </p:spPr>
      </p:pic>
      <p:pic>
        <p:nvPicPr>
          <p:cNvPr id="15" name="Picture 14" descr="A green can of soda&#10;&#10;Description automatically generated with low confidence">
            <a:extLst>
              <a:ext uri="{FF2B5EF4-FFF2-40B4-BE49-F238E27FC236}">
                <a16:creationId xmlns:a16="http://schemas.microsoft.com/office/drawing/2014/main" id="{FBF3FFD2-CDFB-4048-8161-8825E5099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21" y="1520729"/>
            <a:ext cx="1048195" cy="246149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D023DF3-A46F-FC40-A404-40689501F7D7}"/>
              </a:ext>
            </a:extLst>
          </p:cNvPr>
          <p:cNvSpPr txBox="1"/>
          <p:nvPr/>
        </p:nvSpPr>
        <p:spPr>
          <a:xfrm>
            <a:off x="8524658" y="2737311"/>
            <a:ext cx="748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2017-2020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A519C61-4076-AD48-A764-CBC0D629DE07}"/>
              </a:ext>
            </a:extLst>
          </p:cNvPr>
          <p:cNvSpPr/>
          <p:nvPr/>
        </p:nvSpPr>
        <p:spPr>
          <a:xfrm>
            <a:off x="133004" y="1087778"/>
            <a:ext cx="5817630" cy="44910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Estimates &amp; Margin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DB4F94E-AB28-7F4E-B867-F61917C75B06}"/>
              </a:ext>
            </a:extLst>
          </p:cNvPr>
          <p:cNvCxnSpPr>
            <a:cxnSpLocks/>
          </p:cNvCxnSpPr>
          <p:nvPr/>
        </p:nvCxnSpPr>
        <p:spPr>
          <a:xfrm>
            <a:off x="8396356" y="2542165"/>
            <a:ext cx="1293321" cy="0"/>
          </a:xfrm>
          <a:prstGeom prst="straightConnector1">
            <a:avLst/>
          </a:prstGeom>
          <a:ln w="130175">
            <a:solidFill>
              <a:srgbClr val="D201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0447FF2-EC06-D14D-861F-D84C90518976}"/>
              </a:ext>
            </a:extLst>
          </p:cNvPr>
          <p:cNvSpPr txBox="1"/>
          <p:nvPr/>
        </p:nvSpPr>
        <p:spPr>
          <a:xfrm>
            <a:off x="8284029" y="1835254"/>
            <a:ext cx="1229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x2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7EACA3-EF6C-4036-8223-79C501B870F9}"/>
              </a:ext>
            </a:extLst>
          </p:cNvPr>
          <p:cNvSpPr/>
          <p:nvPr/>
        </p:nvSpPr>
        <p:spPr>
          <a:xfrm>
            <a:off x="6154009" y="4086262"/>
            <a:ext cx="256062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2.35M (355 ml cans)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D2C12C-2003-49D2-9C94-DB80E7E180A9}"/>
              </a:ext>
            </a:extLst>
          </p:cNvPr>
          <p:cNvSpPr/>
          <p:nvPr/>
        </p:nvSpPr>
        <p:spPr>
          <a:xfrm>
            <a:off x="9128959" y="4080475"/>
            <a:ext cx="256062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4.75M (250ml cans)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87400B-A8A3-4ED2-ABEE-CC325C6D24CF}"/>
              </a:ext>
            </a:extLst>
          </p:cNvPr>
          <p:cNvSpPr/>
          <p:nvPr/>
        </p:nvSpPr>
        <p:spPr>
          <a:xfrm>
            <a:off x="6154008" y="4789552"/>
            <a:ext cx="256062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1.9M (250ml cans)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12760C0-D113-4F4A-A4BD-1AC018334D57}"/>
              </a:ext>
            </a:extLst>
          </p:cNvPr>
          <p:cNvSpPr/>
          <p:nvPr/>
        </p:nvSpPr>
        <p:spPr>
          <a:xfrm>
            <a:off x="9128958" y="4783713"/>
            <a:ext cx="256062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3.8M (355 ml cans)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9D5EB681-1CA3-48D9-BE50-D8E703F396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349169"/>
              </p:ext>
            </p:extLst>
          </p:nvPr>
        </p:nvGraphicFramePr>
        <p:xfrm>
          <a:off x="2045097" y="3429000"/>
          <a:ext cx="3783898" cy="2563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3">
            <a:extLst>
              <a:ext uri="{FF2B5EF4-FFF2-40B4-BE49-F238E27FC236}">
                <a16:creationId xmlns:a16="http://schemas.microsoft.com/office/drawing/2014/main" id="{9F6C4DBE-1B93-5E45-B67F-B5F8AD8882BF}"/>
              </a:ext>
            </a:extLst>
          </p:cNvPr>
          <p:cNvSpPr txBox="1"/>
          <p:nvPr/>
        </p:nvSpPr>
        <p:spPr>
          <a:xfrm>
            <a:off x="141446" y="1643452"/>
            <a:ext cx="1582418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Merchant Retail Price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C8F3037A-256F-ED4A-8026-22E3314CBF73}"/>
              </a:ext>
            </a:extLst>
          </p:cNvPr>
          <p:cNvSpPr txBox="1"/>
          <p:nvPr/>
        </p:nvSpPr>
        <p:spPr>
          <a:xfrm>
            <a:off x="135107" y="2942477"/>
            <a:ext cx="1582418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Revenue per can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F5482457-FB8C-4E4F-8CBB-2F523A593F99}"/>
              </a:ext>
            </a:extLst>
          </p:cNvPr>
          <p:cNvSpPr txBox="1"/>
          <p:nvPr/>
        </p:nvSpPr>
        <p:spPr>
          <a:xfrm>
            <a:off x="135107" y="4236605"/>
            <a:ext cx="1582418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Number of cans sold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17D48F57-A71E-BA4E-87B1-B512C1EBB12B}"/>
              </a:ext>
            </a:extLst>
          </p:cNvPr>
          <p:cNvSpPr txBox="1"/>
          <p:nvPr/>
        </p:nvSpPr>
        <p:spPr>
          <a:xfrm>
            <a:off x="135107" y="5515544"/>
            <a:ext cx="1582418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latin typeface="Malgun Gothic" panose="020B0503020000020004" pitchFamily="34" charset="-127"/>
                <a:ea typeface="Malgun Gothic" panose="020B0503020000020004" pitchFamily="34" charset="-127"/>
              </a:rPr>
              <a:t>Forecast</a:t>
            </a:r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8382BD5-151A-B64F-936B-FEDAC85AFCA7}"/>
              </a:ext>
            </a:extLst>
          </p:cNvPr>
          <p:cNvSpPr/>
          <p:nvPr/>
        </p:nvSpPr>
        <p:spPr>
          <a:xfrm>
            <a:off x="2283168" y="1643452"/>
            <a:ext cx="3176830" cy="15390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Bulk discount: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20% (355ml), 30% (250ml)</a:t>
            </a:r>
            <a:endParaRPr lang="en-US" sz="1600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Inflation rate: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2%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Compound growth rate: </a:t>
            </a:r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+4% (2021-2026), -8% (2026-2030)</a:t>
            </a:r>
          </a:p>
        </p:txBody>
      </p:sp>
      <p:sp>
        <p:nvSpPr>
          <p:cNvPr id="41" name="TextBox 8">
            <a:extLst>
              <a:ext uri="{FF2B5EF4-FFF2-40B4-BE49-F238E27FC236}">
                <a16:creationId xmlns:a16="http://schemas.microsoft.com/office/drawing/2014/main" id="{2E1CF4C7-7E8D-C741-BE3D-1EF2700D3512}"/>
              </a:ext>
            </a:extLst>
          </p:cNvPr>
          <p:cNvSpPr txBox="1"/>
          <p:nvPr/>
        </p:nvSpPr>
        <p:spPr>
          <a:xfrm>
            <a:off x="251553" y="2412920"/>
            <a:ext cx="1349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-Discount%</a:t>
            </a:r>
          </a:p>
        </p:txBody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D7587B0B-6813-E84A-9EA7-F0F8209C3379}"/>
              </a:ext>
            </a:extLst>
          </p:cNvPr>
          <p:cNvSpPr txBox="1"/>
          <p:nvPr/>
        </p:nvSpPr>
        <p:spPr>
          <a:xfrm>
            <a:off x="96728" y="3712651"/>
            <a:ext cx="1659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X Inflation rate</a:t>
            </a:r>
          </a:p>
        </p:txBody>
      </p:sp>
      <p:sp>
        <p:nvSpPr>
          <p:cNvPr id="45" name="TextBox 10">
            <a:extLst>
              <a:ext uri="{FF2B5EF4-FFF2-40B4-BE49-F238E27FC236}">
                <a16:creationId xmlns:a16="http://schemas.microsoft.com/office/drawing/2014/main" id="{B25D40D5-596E-434A-9B50-389F45F77737}"/>
              </a:ext>
            </a:extLst>
          </p:cNvPr>
          <p:cNvSpPr txBox="1"/>
          <p:nvPr/>
        </p:nvSpPr>
        <p:spPr>
          <a:xfrm>
            <a:off x="155029" y="5014073"/>
            <a:ext cx="1582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D3002D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X Growth rate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B01814A-BCBD-4E01-9C45-A2B5E3F07B17}"/>
              </a:ext>
            </a:extLst>
          </p:cNvPr>
          <p:cNvSpPr/>
          <p:nvPr/>
        </p:nvSpPr>
        <p:spPr>
          <a:xfrm>
            <a:off x="6114954" y="1085760"/>
            <a:ext cx="5817630" cy="44910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Cans Sold</a:t>
            </a:r>
          </a:p>
        </p:txBody>
      </p:sp>
    </p:spTree>
    <p:extLst>
      <p:ext uri="{BB962C8B-B14F-4D97-AF65-F5344CB8AC3E}">
        <p14:creationId xmlns:p14="http://schemas.microsoft.com/office/powerpoint/2010/main" val="154244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BAAB-0DA7-47AC-B736-C98540517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algun Gothic"/>
                <a:ea typeface="Malgun Gothic"/>
              </a:rPr>
              <a:t>Can Economics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38043A-2DAC-4760-905E-812743A0FD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algun Gothic"/>
                <a:ea typeface="Malgun Gothic"/>
              </a:rPr>
              <a:t>Goal: 80 million cans sold in 2030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AEFA6-AB9D-4B15-B9B6-8F5BDB539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0C73CC-F735-F044-8E38-1D4B3478CB7B}"/>
              </a:ext>
            </a:extLst>
          </p:cNvPr>
          <p:cNvSpPr txBox="1"/>
          <p:nvPr/>
        </p:nvSpPr>
        <p:spPr>
          <a:xfrm>
            <a:off x="7219115" y="1698373"/>
            <a:ext cx="4389878" cy="646331"/>
          </a:xfrm>
          <a:prstGeom prst="rect">
            <a:avLst/>
          </a:prstGeom>
          <a:noFill/>
          <a:ln w="317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Lower production costs through </a:t>
            </a:r>
            <a:r>
              <a:rPr lang="en-US" b="1">
                <a:solidFill>
                  <a:srgbClr val="D2013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Economies of scale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9EF899-EEC9-374E-852B-62B5CEDFDA8B}"/>
              </a:ext>
            </a:extLst>
          </p:cNvPr>
          <p:cNvSpPr/>
          <p:nvPr/>
        </p:nvSpPr>
        <p:spPr>
          <a:xfrm>
            <a:off x="0" y="5310951"/>
            <a:ext cx="1219200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GURU IS POSITIONED TO INCREASE ITS MARKET SHARE THANKS TO STRONG BRANDING AND EFFECTIVE MARKET POSITIONING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53720A-5BF1-49D3-86E0-A23E9BFF9616}"/>
              </a:ext>
            </a:extLst>
          </p:cNvPr>
          <p:cNvSpPr txBox="1"/>
          <p:nvPr/>
        </p:nvSpPr>
        <p:spPr>
          <a:xfrm>
            <a:off x="7219115" y="2616489"/>
            <a:ext cx="4389878" cy="923330"/>
          </a:xfrm>
          <a:prstGeom prst="rect">
            <a:avLst/>
          </a:prstGeom>
          <a:noFill/>
          <a:ln w="317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Increase of the ratio of marketing dollars spent per cans sold from </a:t>
            </a:r>
            <a:r>
              <a:rPr lang="en-US" b="1">
                <a:solidFill>
                  <a:srgbClr val="D2013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$0.91 </a:t>
            </a:r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to </a:t>
            </a:r>
            <a:r>
              <a:rPr lang="en-US" b="1">
                <a:solidFill>
                  <a:srgbClr val="D2013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$0.99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F946C6-B826-4E36-8303-7F2C03E250D8}"/>
              </a:ext>
            </a:extLst>
          </p:cNvPr>
          <p:cNvSpPr txBox="1"/>
          <p:nvPr/>
        </p:nvSpPr>
        <p:spPr>
          <a:xfrm>
            <a:off x="7219115" y="3626938"/>
            <a:ext cx="4389878" cy="369332"/>
          </a:xfrm>
          <a:prstGeom prst="rect">
            <a:avLst/>
          </a:prstGeom>
          <a:noFill/>
          <a:ln w="317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D2013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Higher Volume, Lower Margin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87C1F7-E9F2-44C3-B2D8-D78C71140FA8}"/>
              </a:ext>
            </a:extLst>
          </p:cNvPr>
          <p:cNvSpPr/>
          <p:nvPr/>
        </p:nvSpPr>
        <p:spPr>
          <a:xfrm>
            <a:off x="133004" y="1040670"/>
            <a:ext cx="11925992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What will help GURU to achieve this?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9C8E236-CDC3-4C63-9148-12435A6C0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2" y="1755978"/>
            <a:ext cx="6923579" cy="33755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5FF6528-BD4C-48DC-A4D7-8BABD6DDDAD2}"/>
              </a:ext>
            </a:extLst>
          </p:cNvPr>
          <p:cNvSpPr txBox="1"/>
          <p:nvPr/>
        </p:nvSpPr>
        <p:spPr>
          <a:xfrm>
            <a:off x="7193215" y="4185721"/>
            <a:ext cx="4389878" cy="923330"/>
          </a:xfrm>
          <a:prstGeom prst="rect">
            <a:avLst/>
          </a:prstGeom>
          <a:noFill/>
          <a:ln w="317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D2013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Even at 17% CAGR, in 2030, this represents a 0.3% of the TAM projected</a:t>
            </a:r>
          </a:p>
        </p:txBody>
      </p:sp>
    </p:spTree>
    <p:extLst>
      <p:ext uri="{BB962C8B-B14F-4D97-AF65-F5344CB8AC3E}">
        <p14:creationId xmlns:p14="http://schemas.microsoft.com/office/powerpoint/2010/main" val="1863004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4C5C63E8-5CE5-445C-A148-A2DDA24E4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544420"/>
              </p:ext>
            </p:extLst>
          </p:nvPr>
        </p:nvGraphicFramePr>
        <p:xfrm>
          <a:off x="227404" y="4350251"/>
          <a:ext cx="5457116" cy="186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CEBB4CA-0335-4681-B1E9-27D8BCCF2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Malgun Gothic"/>
                <a:ea typeface="Malgun Gothic"/>
              </a:rPr>
              <a:t>Valuation Assumptions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87522-B68D-4544-95DA-3A6C5A575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Forecasts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94EA0-CB5E-4885-9DA7-68736236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24E4-7A8A-4D02-BB7A-9BDF8E889AC0}"/>
              </a:ext>
            </a:extLst>
          </p:cNvPr>
          <p:cNvSpPr/>
          <p:nvPr/>
        </p:nvSpPr>
        <p:spPr>
          <a:xfrm>
            <a:off x="133004" y="1115499"/>
            <a:ext cx="5515478" cy="44910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U.S, CAN and Amazon TAM vs Guru Penetration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0BB2F6-3736-4E7E-BCD9-9D6E9A975651}"/>
              </a:ext>
            </a:extLst>
          </p:cNvPr>
          <p:cNvSpPr/>
          <p:nvPr/>
        </p:nvSpPr>
        <p:spPr>
          <a:xfrm>
            <a:off x="133003" y="3926900"/>
            <a:ext cx="5515478" cy="44910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Avg. Revenue and Marketing Spent per Can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C34C81-E328-4B56-A379-4A7C85D6153B}"/>
              </a:ext>
            </a:extLst>
          </p:cNvPr>
          <p:cNvSpPr/>
          <p:nvPr/>
        </p:nvSpPr>
        <p:spPr>
          <a:xfrm>
            <a:off x="6096000" y="1078398"/>
            <a:ext cx="5690061" cy="486203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EBITDA Forecast (in thousands)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A124DD-91D2-47AC-AA7D-031ED0470723}"/>
              </a:ext>
            </a:extLst>
          </p:cNvPr>
          <p:cNvSpPr/>
          <p:nvPr/>
        </p:nvSpPr>
        <p:spPr>
          <a:xfrm>
            <a:off x="6010894" y="3891275"/>
            <a:ext cx="5690061" cy="486203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Unlevered Free Cash Flow Forecast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FD97F-5093-4E4E-B9F6-A134B705FAE9}"/>
              </a:ext>
            </a:extLst>
          </p:cNvPr>
          <p:cNvSpPr txBox="1"/>
          <p:nvPr/>
        </p:nvSpPr>
        <p:spPr>
          <a:xfrm rot="21212942">
            <a:off x="860692" y="5075315"/>
            <a:ext cx="10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~35% Margin</a:t>
            </a:r>
            <a:endParaRPr lang="en-CA" sz="1000">
              <a:solidFill>
                <a:srgbClr val="FF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BCD823DA-4D23-4EB9-B6DD-A1DD3F216147}"/>
              </a:ext>
            </a:extLst>
          </p:cNvPr>
          <p:cNvSpPr/>
          <p:nvPr/>
        </p:nvSpPr>
        <p:spPr>
          <a:xfrm rot="20992693">
            <a:off x="784614" y="4958928"/>
            <a:ext cx="45719" cy="525780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F9E45CF2-B414-4369-8DC6-E5AB2930F7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981122"/>
              </p:ext>
            </p:extLst>
          </p:nvPr>
        </p:nvGraphicFramePr>
        <p:xfrm>
          <a:off x="6268531" y="1623060"/>
          <a:ext cx="5102226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80E7D64F-900E-48BA-9CF4-47DF9BF6E0DF}"/>
              </a:ext>
            </a:extLst>
          </p:cNvPr>
          <p:cNvSpPr txBox="1"/>
          <p:nvPr/>
        </p:nvSpPr>
        <p:spPr>
          <a:xfrm rot="21212942">
            <a:off x="3789848" y="4841822"/>
            <a:ext cx="100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~30% Margin</a:t>
            </a:r>
            <a:endParaRPr lang="en-CA" sz="1000">
              <a:solidFill>
                <a:srgbClr val="FF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9" name="Arrow: Up-Down 28">
            <a:extLst>
              <a:ext uri="{FF2B5EF4-FFF2-40B4-BE49-F238E27FC236}">
                <a16:creationId xmlns:a16="http://schemas.microsoft.com/office/drawing/2014/main" id="{EFC8AE81-ED31-48DA-A3F4-A6B5EA96CF53}"/>
              </a:ext>
            </a:extLst>
          </p:cNvPr>
          <p:cNvSpPr/>
          <p:nvPr/>
        </p:nvSpPr>
        <p:spPr>
          <a:xfrm rot="20992693">
            <a:off x="3713770" y="4725435"/>
            <a:ext cx="45719" cy="525780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95BA3AAA-DDF6-4038-9DD0-2CDF41D898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995472"/>
              </p:ext>
            </p:extLst>
          </p:nvPr>
        </p:nvGraphicFramePr>
        <p:xfrm>
          <a:off x="6324994" y="4403324"/>
          <a:ext cx="4989300" cy="1722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B7BB3536-3BA2-4AFD-A6C2-593BA64F78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868625"/>
              </p:ext>
            </p:extLst>
          </p:nvPr>
        </p:nvGraphicFramePr>
        <p:xfrm>
          <a:off x="665200" y="1533525"/>
          <a:ext cx="4581525" cy="2486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46701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BB4CA-0335-4681-B1E9-27D8BCCF2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87522-B68D-4544-95DA-3A6C5A575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DCF &amp; Multiples Valuation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94EA0-CB5E-4885-9DA7-68736236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24E4-7A8A-4D02-BB7A-9BDF8E889AC0}"/>
              </a:ext>
            </a:extLst>
          </p:cNvPr>
          <p:cNvSpPr/>
          <p:nvPr/>
        </p:nvSpPr>
        <p:spPr>
          <a:xfrm>
            <a:off x="461482" y="1124424"/>
            <a:ext cx="4824000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DCF Valuation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9C66B3-2C12-4693-B7DC-26D19F718168}"/>
              </a:ext>
            </a:extLst>
          </p:cNvPr>
          <p:cNvSpPr/>
          <p:nvPr/>
        </p:nvSpPr>
        <p:spPr>
          <a:xfrm>
            <a:off x="6602326" y="1124424"/>
            <a:ext cx="4824000" cy="418339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latin typeface="Malgun Gothic"/>
                <a:ea typeface="Malgun Gothic"/>
              </a:rPr>
              <a:t>Multiples Valuation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E7901A-12D8-4D3F-A9AF-28F6F7533F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t="7618" r="7995" b="4158"/>
          <a:stretch/>
        </p:blipFill>
        <p:spPr>
          <a:xfrm>
            <a:off x="667381" y="1846554"/>
            <a:ext cx="4412202" cy="3684233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DFD254F9-4684-4DD1-9090-0809585D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5010" r="6727" b="2085"/>
          <a:stretch/>
        </p:blipFill>
        <p:spPr>
          <a:xfrm>
            <a:off x="6852614" y="1944214"/>
            <a:ext cx="4323425" cy="35066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CCD794-F100-4576-8C98-B67E555A5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111" y="5201821"/>
            <a:ext cx="2527241" cy="79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BB4CA-0335-4681-B1E9-27D8BCCF2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Valuation 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87522-B68D-4544-95DA-3A6C5A575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Discounted Cash Flow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94EA0-CB5E-4885-9DA7-68736236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E1C077-6FDC-48FC-9525-D98EA9914092}"/>
              </a:ext>
            </a:extLst>
          </p:cNvPr>
          <p:cNvSpPr/>
          <p:nvPr/>
        </p:nvSpPr>
        <p:spPr>
          <a:xfrm>
            <a:off x="254924" y="1115499"/>
            <a:ext cx="11662756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Discount Rate </a:t>
            </a:r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DBD49C-AD3A-489E-99B5-0EE81505C0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6" b="2907"/>
          <a:stretch/>
        </p:blipFill>
        <p:spPr>
          <a:xfrm>
            <a:off x="6071981" y="1723842"/>
            <a:ext cx="5358019" cy="4285073"/>
          </a:xfrm>
          <a:prstGeom prst="rect">
            <a:avLst/>
          </a:prstGeom>
        </p:spPr>
      </p:pic>
      <p:pic>
        <p:nvPicPr>
          <p:cNvPr id="16" name="Picture 15" descr="Table&#10;&#10;Description automatically generated">
            <a:extLst>
              <a:ext uri="{FF2B5EF4-FFF2-40B4-BE49-F238E27FC236}">
                <a16:creationId xmlns:a16="http://schemas.microsoft.com/office/drawing/2014/main" id="{5495AAE4-A8BD-4576-9AF0-BF9082639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1" y="1995992"/>
            <a:ext cx="4502535" cy="33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3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BB4CA-0335-4681-B1E9-27D8BCCF2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87522-B68D-4544-95DA-3A6C5A575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75% Exit Multiple-based Approach, 25% DCF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94EA0-CB5E-4885-9DA7-68736236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F24E4-7A8A-4D02-BB7A-9BDF8E889AC0}"/>
              </a:ext>
            </a:extLst>
          </p:cNvPr>
          <p:cNvSpPr/>
          <p:nvPr/>
        </p:nvSpPr>
        <p:spPr>
          <a:xfrm>
            <a:off x="133004" y="1115499"/>
            <a:ext cx="6766560" cy="417911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Valuation Blend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338F19-32FC-49E0-BCB6-A7026BC1CB14}"/>
              </a:ext>
            </a:extLst>
          </p:cNvPr>
          <p:cNvSpPr/>
          <p:nvPr/>
        </p:nvSpPr>
        <p:spPr>
          <a:xfrm>
            <a:off x="7223760" y="1115499"/>
            <a:ext cx="4734560" cy="441748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Malgun Gothic" panose="020B0503020000020004" pitchFamily="34" charset="-127"/>
                <a:ea typeface="Malgun Gothic" panose="020B0503020000020004" pitchFamily="34" charset="-127"/>
              </a:rPr>
              <a:t>Comparable Multiples </a:t>
            </a: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2F9519-A27E-45D6-91A9-0962C14EB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1"/>
          <a:stretch/>
        </p:blipFill>
        <p:spPr>
          <a:xfrm>
            <a:off x="608145" y="1764677"/>
            <a:ext cx="5816049" cy="23190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319393-C969-402D-B0A4-9D0792E64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48" y="1576513"/>
            <a:ext cx="3421293" cy="42858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B7A319-7477-45CF-A96E-C8904A3AA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50" y="4491609"/>
            <a:ext cx="3966512" cy="1438674"/>
          </a:xfrm>
          <a:prstGeom prst="rect">
            <a:avLst/>
          </a:pr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57834A59-3987-4CD0-BC98-82B5AE9CD749}"/>
              </a:ext>
            </a:extLst>
          </p:cNvPr>
          <p:cNvSpPr/>
          <p:nvPr/>
        </p:nvSpPr>
        <p:spPr>
          <a:xfrm rot="12542744">
            <a:off x="7652694" y="1600306"/>
            <a:ext cx="1165350" cy="1534908"/>
          </a:xfrm>
          <a:prstGeom prst="arc">
            <a:avLst/>
          </a:prstGeom>
          <a:ln>
            <a:solidFill>
              <a:srgbClr val="D30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6F8C1-D538-4CE1-A1C5-BF56FAA92A62}"/>
              </a:ext>
            </a:extLst>
          </p:cNvPr>
          <p:cNvSpPr txBox="1"/>
          <p:nvPr/>
        </p:nvSpPr>
        <p:spPr>
          <a:xfrm>
            <a:off x="7084380" y="2325950"/>
            <a:ext cx="719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Pure Plays</a:t>
            </a:r>
            <a:endParaRPr lang="en-CA" sz="1200">
              <a:solidFill>
                <a:srgbClr val="FF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ED7888-6009-4FBF-9898-68FE25B628BB}"/>
              </a:ext>
            </a:extLst>
          </p:cNvPr>
          <p:cNvSpPr txBox="1"/>
          <p:nvPr/>
        </p:nvSpPr>
        <p:spPr>
          <a:xfrm>
            <a:off x="5761606" y="4227250"/>
            <a:ext cx="1732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Secondary Companies</a:t>
            </a:r>
            <a:endParaRPr lang="en-CA" sz="1200">
              <a:solidFill>
                <a:srgbClr val="FF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6A62133F-5402-4158-B102-69C1CD11E86E}"/>
              </a:ext>
            </a:extLst>
          </p:cNvPr>
          <p:cNvSpPr/>
          <p:nvPr/>
        </p:nvSpPr>
        <p:spPr>
          <a:xfrm rot="12542744">
            <a:off x="7547642" y="3412831"/>
            <a:ext cx="1165350" cy="1534908"/>
          </a:xfrm>
          <a:prstGeom prst="arc">
            <a:avLst/>
          </a:prstGeom>
          <a:ln>
            <a:solidFill>
              <a:srgbClr val="D30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00DBA3-818C-48BE-B677-505E1433F131}"/>
              </a:ext>
            </a:extLst>
          </p:cNvPr>
          <p:cNvSpPr txBox="1"/>
          <p:nvPr/>
        </p:nvSpPr>
        <p:spPr>
          <a:xfrm>
            <a:off x="1553595" y="4930066"/>
            <a:ext cx="2080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More weight on Pure Plays</a:t>
            </a:r>
            <a:endParaRPr lang="en-CA" sz="1200">
              <a:solidFill>
                <a:srgbClr val="FF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1CBE3FD-1DAA-43C2-8C31-51CB9FB34B38}"/>
              </a:ext>
            </a:extLst>
          </p:cNvPr>
          <p:cNvSpPr/>
          <p:nvPr/>
        </p:nvSpPr>
        <p:spPr>
          <a:xfrm>
            <a:off x="3577701" y="5033639"/>
            <a:ext cx="390617" cy="88776"/>
          </a:xfrm>
          <a:prstGeom prst="rightArrow">
            <a:avLst/>
          </a:prstGeom>
          <a:solidFill>
            <a:srgbClr val="D3002D"/>
          </a:solidFill>
          <a:ln>
            <a:solidFill>
              <a:srgbClr val="D300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8147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73B2-D884-46EB-B66F-A8D77ACA2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Malgun Gothic"/>
                <a:ea typeface="Malgun Gothic"/>
              </a:rPr>
              <a:t>Risks &amp; Mitigation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42638-7368-406D-A9CB-96443A8F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BD072-A988-4883-A281-608605A60D02}"/>
              </a:ext>
            </a:extLst>
          </p:cNvPr>
          <p:cNvSpPr/>
          <p:nvPr/>
        </p:nvSpPr>
        <p:spPr>
          <a:xfrm>
            <a:off x="1448030" y="1114809"/>
            <a:ext cx="4647970" cy="64521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Risks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E2C38-D503-4591-B7AD-670A31BA57C1}"/>
              </a:ext>
            </a:extLst>
          </p:cNvPr>
          <p:cNvSpPr/>
          <p:nvPr/>
        </p:nvSpPr>
        <p:spPr>
          <a:xfrm>
            <a:off x="1448030" y="1847238"/>
            <a:ext cx="4647970" cy="962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US expansion fails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Synergies aren’t materialized </a:t>
            </a:r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 California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79D6714-1C30-4733-8311-0392E25EF863}"/>
              </a:ext>
            </a:extLst>
          </p:cNvPr>
          <p:cNvSpPr/>
          <p:nvPr/>
        </p:nvSpPr>
        <p:spPr>
          <a:xfrm>
            <a:off x="6208800" y="2092891"/>
            <a:ext cx="914053" cy="557843"/>
          </a:xfrm>
          <a:prstGeom prst="rightArrow">
            <a:avLst/>
          </a:prstGeom>
          <a:solidFill>
            <a:srgbClr val="D2013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D2331-8221-4C37-840A-62B196E541BD}"/>
              </a:ext>
            </a:extLst>
          </p:cNvPr>
          <p:cNvSpPr/>
          <p:nvPr/>
        </p:nvSpPr>
        <p:spPr>
          <a:xfrm>
            <a:off x="7235652" y="1840354"/>
            <a:ext cx="4784436" cy="95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Re-shift focus to e-commerce and </a:t>
            </a:r>
            <a:r>
              <a:rPr lang="en-US" sz="1600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Amazon</a:t>
            </a:r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sales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CF5FB1-7DDF-A94F-BCB6-926BD739C86B}"/>
              </a:ext>
            </a:extLst>
          </p:cNvPr>
          <p:cNvSpPr/>
          <p:nvPr/>
        </p:nvSpPr>
        <p:spPr>
          <a:xfrm>
            <a:off x="7235650" y="1114809"/>
            <a:ext cx="4784437" cy="64521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latin typeface="Malgun Gothic" panose="020B0503020000020004" pitchFamily="34" charset="-127"/>
                <a:ea typeface="Malgun Gothic" panose="020B0503020000020004" pitchFamily="34" charset="-127"/>
              </a:rPr>
              <a:t>Mitigation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B114F26E-D580-49AB-8764-28879B746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4" y="608966"/>
            <a:ext cx="9144000" cy="513391"/>
          </a:xfrm>
        </p:spPr>
        <p:txBody>
          <a:bodyPr/>
          <a:lstStyle/>
          <a:p>
            <a:r>
              <a:rPr lang="en-US" dirty="0"/>
              <a:t>Risks to the valuation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68F25B-C804-4F90-BD89-445DE0DBBC29}"/>
              </a:ext>
            </a:extLst>
          </p:cNvPr>
          <p:cNvSpPr/>
          <p:nvPr/>
        </p:nvSpPr>
        <p:spPr>
          <a:xfrm>
            <a:off x="93461" y="1121082"/>
            <a:ext cx="1246793" cy="64521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Severity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16AEC8-A57F-40AE-8DCB-3CD39FE0CDD3}"/>
              </a:ext>
            </a:extLst>
          </p:cNvPr>
          <p:cNvSpPr/>
          <p:nvPr/>
        </p:nvSpPr>
        <p:spPr>
          <a:xfrm>
            <a:off x="1448030" y="2885096"/>
            <a:ext cx="4647970" cy="962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Oversaturated market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Many competing natural energy drinks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E88922-BBC5-46AC-8A3C-1C5C9D8DD52C}"/>
              </a:ext>
            </a:extLst>
          </p:cNvPr>
          <p:cNvSpPr/>
          <p:nvPr/>
        </p:nvSpPr>
        <p:spPr>
          <a:xfrm>
            <a:off x="1448030" y="3929285"/>
            <a:ext cx="4647970" cy="962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Difficult </a:t>
            </a:r>
            <a:r>
              <a:rPr lang="en-US" b="1" dirty="0" err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Comparables</a:t>
            </a:r>
            <a:endParaRPr lang="en-US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Valuation may be skewed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FEE4F5-6ECE-48BA-A1C1-311BBCE20165}"/>
              </a:ext>
            </a:extLst>
          </p:cNvPr>
          <p:cNvSpPr/>
          <p:nvPr/>
        </p:nvSpPr>
        <p:spPr>
          <a:xfrm>
            <a:off x="1435793" y="4985145"/>
            <a:ext cx="4647970" cy="9628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Commodity Prices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Ex. Rising prices of Stevia and </a:t>
            </a:r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Matcha</a:t>
            </a:r>
            <a:endParaRPr lang="en-US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B5A798-7F15-4A39-83A0-401BA3B8443E}"/>
              </a:ext>
            </a:extLst>
          </p:cNvPr>
          <p:cNvSpPr/>
          <p:nvPr/>
        </p:nvSpPr>
        <p:spPr>
          <a:xfrm>
            <a:off x="7235651" y="2909321"/>
            <a:ext cx="4784436" cy="95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Strong branding and niche target market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F85047AF-3F76-4D55-AE4A-FE4989C5B8C3}"/>
              </a:ext>
            </a:extLst>
          </p:cNvPr>
          <p:cNvSpPr/>
          <p:nvPr/>
        </p:nvSpPr>
        <p:spPr>
          <a:xfrm>
            <a:off x="6208800" y="3084339"/>
            <a:ext cx="914053" cy="557843"/>
          </a:xfrm>
          <a:prstGeom prst="rightArrow">
            <a:avLst/>
          </a:prstGeom>
          <a:solidFill>
            <a:srgbClr val="D2013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B4E8EEAC-1991-4B5B-891E-AA2D5CCD644C}"/>
              </a:ext>
            </a:extLst>
          </p:cNvPr>
          <p:cNvSpPr/>
          <p:nvPr/>
        </p:nvSpPr>
        <p:spPr>
          <a:xfrm>
            <a:off x="6208800" y="4155157"/>
            <a:ext cx="914053" cy="557843"/>
          </a:xfrm>
          <a:prstGeom prst="rightArrow">
            <a:avLst/>
          </a:prstGeom>
          <a:solidFill>
            <a:srgbClr val="D2013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D5AFAA8A-DDC5-40CF-9103-D7F75958B2F7}"/>
              </a:ext>
            </a:extLst>
          </p:cNvPr>
          <p:cNvSpPr/>
          <p:nvPr/>
        </p:nvSpPr>
        <p:spPr>
          <a:xfrm>
            <a:off x="6208799" y="5157233"/>
            <a:ext cx="914053" cy="557843"/>
          </a:xfrm>
          <a:prstGeom prst="rightArrow">
            <a:avLst/>
          </a:prstGeom>
          <a:solidFill>
            <a:srgbClr val="D2013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3457D8-D774-4E5F-9699-0A0368E2DC24}"/>
              </a:ext>
            </a:extLst>
          </p:cNvPr>
          <p:cNvSpPr/>
          <p:nvPr/>
        </p:nvSpPr>
        <p:spPr>
          <a:xfrm>
            <a:off x="7235651" y="3953174"/>
            <a:ext cx="4784436" cy="95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Emphasis on moat &amp; focus on DCF valuation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84429B-6BD5-42F2-8167-7DC11C0DBBD4}"/>
              </a:ext>
            </a:extLst>
          </p:cNvPr>
          <p:cNvSpPr/>
          <p:nvPr/>
        </p:nvSpPr>
        <p:spPr>
          <a:xfrm>
            <a:off x="7235651" y="5025102"/>
            <a:ext cx="4784436" cy="95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Hedging commodities &amp; strong consumer loyalty to absorb price increase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D1EFBF4-2953-40D2-ACA7-9CD36076C9F3}"/>
              </a:ext>
            </a:extLst>
          </p:cNvPr>
          <p:cNvSpPr/>
          <p:nvPr/>
        </p:nvSpPr>
        <p:spPr>
          <a:xfrm>
            <a:off x="363046" y="1995710"/>
            <a:ext cx="707622" cy="636187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High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C57391A-E36F-4523-82AF-5A3FDDCF0993}"/>
              </a:ext>
            </a:extLst>
          </p:cNvPr>
          <p:cNvSpPr/>
          <p:nvPr/>
        </p:nvSpPr>
        <p:spPr>
          <a:xfrm>
            <a:off x="363046" y="3005995"/>
            <a:ext cx="707622" cy="6361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Mid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31045A3-B403-429A-8E41-A90D42FEA368}"/>
              </a:ext>
            </a:extLst>
          </p:cNvPr>
          <p:cNvSpPr/>
          <p:nvPr/>
        </p:nvSpPr>
        <p:spPr>
          <a:xfrm>
            <a:off x="352016" y="4092607"/>
            <a:ext cx="707622" cy="6361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Mid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C34D3A3-BD2A-41A6-BD55-5765AF773E7D}"/>
              </a:ext>
            </a:extLst>
          </p:cNvPr>
          <p:cNvSpPr/>
          <p:nvPr/>
        </p:nvSpPr>
        <p:spPr>
          <a:xfrm>
            <a:off x="363046" y="5121856"/>
            <a:ext cx="707622" cy="6361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3705230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>
            <a:extLst>
              <a:ext uri="{FF2B5EF4-FFF2-40B4-BE49-F238E27FC236}">
                <a16:creationId xmlns:a16="http://schemas.microsoft.com/office/drawing/2014/main" id="{0F7C9EFF-328D-42E8-BB06-DB1EBAED4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6" t="17200" r="713" b="4063"/>
          <a:stretch/>
        </p:blipFill>
        <p:spPr>
          <a:xfrm>
            <a:off x="103872" y="4197854"/>
            <a:ext cx="6035318" cy="1832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2E1236-B5DF-4526-B100-0DA96308F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93566-70DF-4115-B1D4-27B100ABF0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03" y="626459"/>
            <a:ext cx="11801330" cy="513391"/>
          </a:xfrm>
        </p:spPr>
        <p:txBody>
          <a:bodyPr>
            <a:normAutofit/>
          </a:bodyPr>
          <a:lstStyle/>
          <a:p>
            <a:r>
              <a:rPr lang="en-US"/>
              <a:t>A call option allows to benefit from leverage &amp; a well-defined risk-return profile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B4E7-64E3-4F67-9A02-130611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0124" y="6356350"/>
            <a:ext cx="405938" cy="365125"/>
          </a:xfrm>
        </p:spPr>
        <p:txBody>
          <a:bodyPr/>
          <a:lstStyle/>
          <a:p>
            <a:fld id="{D9C08B80-9CA3-445E-89BA-475B3CA0D16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A7F03-A9F4-4BFF-A8C4-DE7336E73537}"/>
              </a:ext>
            </a:extLst>
          </p:cNvPr>
          <p:cNvSpPr/>
          <p:nvPr/>
        </p:nvSpPr>
        <p:spPr>
          <a:xfrm>
            <a:off x="133005" y="1115499"/>
            <a:ext cx="11925992" cy="527785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000">
                <a:latin typeface="Malgun Gothic"/>
                <a:ea typeface="Malgun Gothic"/>
              </a:rPr>
              <a:t>Recommendation: BUY</a:t>
            </a:r>
            <a:r>
              <a:rPr lang="en-US" sz="2000" b="1">
                <a:latin typeface="Malgun Gothic"/>
                <a:ea typeface="Malgun Gothic"/>
              </a:rPr>
              <a:t>	</a:t>
            </a:r>
            <a:r>
              <a:rPr lang="en-US" sz="2000">
                <a:latin typeface="Malgun Gothic"/>
                <a:ea typeface="Malgun Gothic"/>
              </a:rPr>
              <a:t>     Current Price: $22.30</a:t>
            </a:r>
            <a:r>
              <a:rPr lang="en-US" sz="2000" b="1">
                <a:latin typeface="Malgun Gothic"/>
                <a:ea typeface="Malgun Gothic"/>
              </a:rPr>
              <a:t>    </a:t>
            </a:r>
            <a:r>
              <a:rPr lang="en-US" sz="2000">
                <a:latin typeface="Malgun Gothic"/>
                <a:ea typeface="Malgun Gothic"/>
              </a:rPr>
              <a:t> 1-Year Price Target: $36.57</a:t>
            </a:r>
            <a:r>
              <a:rPr lang="en-US" sz="2000" b="1">
                <a:latin typeface="Malgun Gothic"/>
                <a:ea typeface="Malgun Gothic"/>
              </a:rPr>
              <a:t>           Upside</a:t>
            </a:r>
            <a:r>
              <a:rPr lang="en-US" sz="2000">
                <a:latin typeface="Malgun Gothic"/>
                <a:ea typeface="Malgun Gothic"/>
              </a:rPr>
              <a:t>: </a:t>
            </a:r>
            <a:r>
              <a:rPr lang="en-US" sz="2000" b="1">
                <a:latin typeface="Malgun Gothic"/>
                <a:ea typeface="Malgun Gothic"/>
              </a:rPr>
              <a:t>64%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9B11F-9E52-40CF-9D08-6585072F9D63}"/>
              </a:ext>
            </a:extLst>
          </p:cNvPr>
          <p:cNvSpPr/>
          <p:nvPr/>
        </p:nvSpPr>
        <p:spPr>
          <a:xfrm>
            <a:off x="142093" y="1751639"/>
            <a:ext cx="5405107" cy="4257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P&amp;L at different 1-year price outcomes</a:t>
            </a:r>
            <a:endParaRPr lang="en-US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D753EF-462A-4903-A94D-09426CB291B4}"/>
              </a:ext>
            </a:extLst>
          </p:cNvPr>
          <p:cNvSpPr/>
          <p:nvPr/>
        </p:nvSpPr>
        <p:spPr>
          <a:xfrm>
            <a:off x="6273378" y="1772712"/>
            <a:ext cx="5460676" cy="4352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Black Scholes Model Assumptions – 1Y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FD2E18-342A-4204-81F1-5D94F8925185}"/>
              </a:ext>
            </a:extLst>
          </p:cNvPr>
          <p:cNvSpPr txBox="1"/>
          <p:nvPr/>
        </p:nvSpPr>
        <p:spPr>
          <a:xfrm>
            <a:off x="4747129" y="4589161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400" b="1" dirty="0">
                <a:solidFill>
                  <a:schemeClr val="accent6">
                    <a:lumMod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Bull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EF3BC6-972C-4B27-8D35-3A280C85D464}"/>
              </a:ext>
            </a:extLst>
          </p:cNvPr>
          <p:cNvSpPr/>
          <p:nvPr/>
        </p:nvSpPr>
        <p:spPr>
          <a:xfrm>
            <a:off x="4260915" y="2592536"/>
            <a:ext cx="1225511" cy="332786"/>
          </a:xfrm>
          <a:prstGeom prst="rect">
            <a:avLst/>
          </a:prstGeom>
          <a:solidFill>
            <a:srgbClr val="A9D18E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$4.31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8C7849E-1E43-4CCF-886E-08EA6ACB8B68}"/>
              </a:ext>
            </a:extLst>
          </p:cNvPr>
          <p:cNvSpPr/>
          <p:nvPr/>
        </p:nvSpPr>
        <p:spPr>
          <a:xfrm>
            <a:off x="2937427" y="2596028"/>
            <a:ext cx="1302611" cy="332786"/>
          </a:xfrm>
          <a:prstGeom prst="rect">
            <a:avLst/>
          </a:prstGeom>
          <a:solidFill>
            <a:srgbClr val="FFC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735328-159F-4F77-9BA7-7667C5F2284D}"/>
              </a:ext>
            </a:extLst>
          </p:cNvPr>
          <p:cNvSpPr/>
          <p:nvPr/>
        </p:nvSpPr>
        <p:spPr>
          <a:xfrm>
            <a:off x="1797332" y="2597241"/>
            <a:ext cx="1114078" cy="332786"/>
          </a:xfrm>
          <a:prstGeom prst="rect">
            <a:avLst/>
          </a:prstGeom>
          <a:solidFill>
            <a:srgbClr val="C0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-$2.6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3C73D53-D347-4494-9534-B47A75D85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064" y="2269248"/>
            <a:ext cx="2837381" cy="1526110"/>
          </a:xfrm>
          <a:prstGeom prst="rect">
            <a:avLst/>
          </a:prstGeom>
        </p:spPr>
      </p:pic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00A9F9B1-864C-4074-8B3B-826FB8698B8D}"/>
              </a:ext>
            </a:extLst>
          </p:cNvPr>
          <p:cNvSpPr/>
          <p:nvPr/>
        </p:nvSpPr>
        <p:spPr>
          <a:xfrm>
            <a:off x="9774087" y="2701914"/>
            <a:ext cx="344203" cy="1031621"/>
          </a:xfrm>
          <a:prstGeom prst="chevron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21DE66C-F660-428C-8BEF-23E0F56CCBF3}"/>
              </a:ext>
            </a:extLst>
          </p:cNvPr>
          <p:cNvSpPr/>
          <p:nvPr/>
        </p:nvSpPr>
        <p:spPr>
          <a:xfrm>
            <a:off x="10065146" y="2232532"/>
            <a:ext cx="1517947" cy="418692"/>
          </a:xfrm>
          <a:prstGeom prst="rect">
            <a:avLst/>
          </a:prstGeom>
          <a:solidFill>
            <a:schemeClr val="bg2">
              <a:lumMod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latin typeface="Malgun Gothic"/>
                <a:ea typeface="Malgun Gothic"/>
              </a:rPr>
              <a:t>Call: $ 2.26</a:t>
            </a:r>
          </a:p>
        </p:txBody>
      </p:sp>
      <p:sp>
        <p:nvSpPr>
          <p:cNvPr id="51" name="TextBox 4">
            <a:extLst>
              <a:ext uri="{FF2B5EF4-FFF2-40B4-BE49-F238E27FC236}">
                <a16:creationId xmlns:a16="http://schemas.microsoft.com/office/drawing/2014/main" id="{AED53995-4FCB-4CF3-B3D2-ECDCDD50E28A}"/>
              </a:ext>
            </a:extLst>
          </p:cNvPr>
          <p:cNvSpPr txBox="1"/>
          <p:nvPr/>
        </p:nvSpPr>
        <p:spPr>
          <a:xfrm>
            <a:off x="10285009" y="2995003"/>
            <a:ext cx="1002268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$22.30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8137575-1EAE-49FF-88EE-92AACF3F274A}"/>
              </a:ext>
            </a:extLst>
          </p:cNvPr>
          <p:cNvSpPr/>
          <p:nvPr/>
        </p:nvSpPr>
        <p:spPr>
          <a:xfrm>
            <a:off x="10278194" y="2671781"/>
            <a:ext cx="1016134" cy="286599"/>
          </a:xfrm>
          <a:prstGeom prst="rect">
            <a:avLst/>
          </a:prstGeom>
          <a:solidFill>
            <a:srgbClr val="C000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$ 6.91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A041519-00E0-420E-9599-9A9EAADABB36}"/>
              </a:ext>
            </a:extLst>
          </p:cNvPr>
          <p:cNvSpPr/>
          <p:nvPr/>
        </p:nvSpPr>
        <p:spPr>
          <a:xfrm>
            <a:off x="10285009" y="3383499"/>
            <a:ext cx="1002269" cy="360551"/>
          </a:xfrm>
          <a:prstGeom prst="rect">
            <a:avLst/>
          </a:prstGeom>
          <a:solidFill>
            <a:srgbClr val="A9D18E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$36.57</a:t>
            </a:r>
          </a:p>
        </p:txBody>
      </p:sp>
      <p:sp>
        <p:nvSpPr>
          <p:cNvPr id="55" name="TextBox 4">
            <a:extLst>
              <a:ext uri="{FF2B5EF4-FFF2-40B4-BE49-F238E27FC236}">
                <a16:creationId xmlns:a16="http://schemas.microsoft.com/office/drawing/2014/main" id="{3D96FC87-40A0-45B5-8F09-42807CF0741F}"/>
              </a:ext>
            </a:extLst>
          </p:cNvPr>
          <p:cNvSpPr txBox="1"/>
          <p:nvPr/>
        </p:nvSpPr>
        <p:spPr>
          <a:xfrm>
            <a:off x="6639932" y="3919773"/>
            <a:ext cx="4752815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latin typeface="Malgun Gothic" panose="020B0503020000020004" pitchFamily="34" charset="-127"/>
                <a:ea typeface="Malgun Gothic" panose="020B0503020000020004" pitchFamily="34" charset="-127"/>
              </a:rPr>
              <a:t>Call option is priced as if there is a 68% probability Guru could hit price target of $36.57</a:t>
            </a:r>
          </a:p>
        </p:txBody>
      </p:sp>
      <p:pic>
        <p:nvPicPr>
          <p:cNvPr id="1026" name="Picture 2" descr="The Bell Curve: Theory &amp; Themes - Video &amp; Lesson Transcript | Study.com">
            <a:extLst>
              <a:ext uri="{FF2B5EF4-FFF2-40B4-BE49-F238E27FC236}">
                <a16:creationId xmlns:a16="http://schemas.microsoft.com/office/drawing/2014/main" id="{FE8DD557-C9C8-4438-BE1F-DCF6233DBA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5" t="10479" r="7577" b="14574"/>
          <a:stretch/>
        </p:blipFill>
        <p:spPr bwMode="auto">
          <a:xfrm>
            <a:off x="6768121" y="4797886"/>
            <a:ext cx="1841778" cy="9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DAC9A00-7682-4BF4-BD05-65D4558A27CA}"/>
              </a:ext>
            </a:extLst>
          </p:cNvPr>
          <p:cNvSpPr/>
          <p:nvPr/>
        </p:nvSpPr>
        <p:spPr>
          <a:xfrm>
            <a:off x="8893255" y="4797055"/>
            <a:ext cx="2587675" cy="9676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We do not believe Guru returns are normally distributed!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1AACF45-4545-4A0C-B9BC-FECD7F54308D}"/>
              </a:ext>
            </a:extLst>
          </p:cNvPr>
          <p:cNvSpPr/>
          <p:nvPr/>
        </p:nvSpPr>
        <p:spPr>
          <a:xfrm>
            <a:off x="686505" y="4265660"/>
            <a:ext cx="2224906" cy="1404731"/>
          </a:xfrm>
          <a:prstGeom prst="rect">
            <a:avLst/>
          </a:prstGeom>
          <a:solidFill>
            <a:srgbClr val="C000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37B5A30-804E-4DFE-8CA8-D2A56D0EC56F}"/>
              </a:ext>
            </a:extLst>
          </p:cNvPr>
          <p:cNvSpPr/>
          <p:nvPr/>
        </p:nvSpPr>
        <p:spPr>
          <a:xfrm>
            <a:off x="2911411" y="4270122"/>
            <a:ext cx="1726288" cy="1380004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AB9A5CE-DACA-45D5-BFD5-259BADA67D7F}"/>
              </a:ext>
            </a:extLst>
          </p:cNvPr>
          <p:cNvSpPr/>
          <p:nvPr/>
        </p:nvSpPr>
        <p:spPr>
          <a:xfrm>
            <a:off x="4637698" y="4270122"/>
            <a:ext cx="1318602" cy="1409191"/>
          </a:xfrm>
          <a:prstGeom prst="rect">
            <a:avLst/>
          </a:prstGeom>
          <a:solidFill>
            <a:srgbClr val="A9D18E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B47046E-B01F-4A05-B9AA-0E80050EC7C3}"/>
              </a:ext>
            </a:extLst>
          </p:cNvPr>
          <p:cNvSpPr/>
          <p:nvPr/>
        </p:nvSpPr>
        <p:spPr>
          <a:xfrm>
            <a:off x="235431" y="2602889"/>
            <a:ext cx="1443251" cy="473624"/>
          </a:xfrm>
          <a:prstGeom prst="rect">
            <a:avLst/>
          </a:prstGeom>
          <a:solidFill>
            <a:schemeClr val="bg2">
              <a:lumMod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latin typeface="Malgun Gothic"/>
                <a:ea typeface="Malgun Gothic"/>
              </a:rPr>
              <a:t>With Option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E053E3A-C636-4AD9-BC0D-D42A86A86B4F}"/>
              </a:ext>
            </a:extLst>
          </p:cNvPr>
          <p:cNvSpPr/>
          <p:nvPr/>
        </p:nvSpPr>
        <p:spPr>
          <a:xfrm>
            <a:off x="235430" y="3506637"/>
            <a:ext cx="1443251" cy="452358"/>
          </a:xfrm>
          <a:prstGeom prst="rect">
            <a:avLst/>
          </a:prstGeom>
          <a:solidFill>
            <a:schemeClr val="bg2">
              <a:lumMod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latin typeface="Malgun Gothic"/>
                <a:ea typeface="Malgun Gothic"/>
              </a:rPr>
              <a:t>No Option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352465A-0619-4FC0-8536-41420590293F}"/>
              </a:ext>
            </a:extLst>
          </p:cNvPr>
          <p:cNvSpPr/>
          <p:nvPr/>
        </p:nvSpPr>
        <p:spPr>
          <a:xfrm>
            <a:off x="4268071" y="3475018"/>
            <a:ext cx="1271417" cy="380667"/>
          </a:xfrm>
          <a:prstGeom prst="rect">
            <a:avLst/>
          </a:prstGeom>
          <a:solidFill>
            <a:srgbClr val="A9D18E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$14.27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5DBB757-ABF9-4F82-AB89-C14BBDE0614C}"/>
              </a:ext>
            </a:extLst>
          </p:cNvPr>
          <p:cNvSpPr/>
          <p:nvPr/>
        </p:nvSpPr>
        <p:spPr>
          <a:xfrm>
            <a:off x="2964640" y="3478510"/>
            <a:ext cx="1275398" cy="380667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$2.60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AFBB06D-A4C4-4886-B018-9EE69B051708}"/>
              </a:ext>
            </a:extLst>
          </p:cNvPr>
          <p:cNvSpPr/>
          <p:nvPr/>
        </p:nvSpPr>
        <p:spPr>
          <a:xfrm>
            <a:off x="1797332" y="3479723"/>
            <a:ext cx="1140095" cy="380667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-$22.30</a:t>
            </a:r>
          </a:p>
        </p:txBody>
      </p:sp>
      <p:sp>
        <p:nvSpPr>
          <p:cNvPr id="73" name="TextBox 4">
            <a:extLst>
              <a:ext uri="{FF2B5EF4-FFF2-40B4-BE49-F238E27FC236}">
                <a16:creationId xmlns:a16="http://schemas.microsoft.com/office/drawing/2014/main" id="{575376BF-D6E1-4FCB-B8D5-1E5861CAC25F}"/>
              </a:ext>
            </a:extLst>
          </p:cNvPr>
          <p:cNvSpPr txBox="1"/>
          <p:nvPr/>
        </p:nvSpPr>
        <p:spPr>
          <a:xfrm>
            <a:off x="3231996" y="2933024"/>
            <a:ext cx="845964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latin typeface="Malgun Gothic" panose="020B0503020000020004" pitchFamily="34" charset="-127"/>
                <a:ea typeface="Malgun Gothic" panose="020B0503020000020004" pitchFamily="34" charset="-127"/>
              </a:rPr>
              <a:t>0%</a:t>
            </a:r>
          </a:p>
        </p:txBody>
      </p:sp>
      <p:sp>
        <p:nvSpPr>
          <p:cNvPr id="74" name="TextBox 4">
            <a:extLst>
              <a:ext uri="{FF2B5EF4-FFF2-40B4-BE49-F238E27FC236}">
                <a16:creationId xmlns:a16="http://schemas.microsoft.com/office/drawing/2014/main" id="{E77E87DB-9FFB-4EE9-8AFA-4279DD9D8A59}"/>
              </a:ext>
            </a:extLst>
          </p:cNvPr>
          <p:cNvSpPr txBox="1"/>
          <p:nvPr/>
        </p:nvSpPr>
        <p:spPr>
          <a:xfrm>
            <a:off x="1903567" y="2935076"/>
            <a:ext cx="845964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latin typeface="Malgun Gothic" panose="020B0503020000020004" pitchFamily="34" charset="-127"/>
                <a:ea typeface="Malgun Gothic" panose="020B0503020000020004" pitchFamily="34" charset="-127"/>
              </a:rPr>
              <a:t>-100%</a:t>
            </a:r>
          </a:p>
        </p:txBody>
      </p:sp>
      <p:sp>
        <p:nvSpPr>
          <p:cNvPr id="75" name="TextBox 4">
            <a:extLst>
              <a:ext uri="{FF2B5EF4-FFF2-40B4-BE49-F238E27FC236}">
                <a16:creationId xmlns:a16="http://schemas.microsoft.com/office/drawing/2014/main" id="{4DF5AE45-2A43-4E5C-B825-07925091B748}"/>
              </a:ext>
            </a:extLst>
          </p:cNvPr>
          <p:cNvSpPr txBox="1"/>
          <p:nvPr/>
        </p:nvSpPr>
        <p:spPr>
          <a:xfrm>
            <a:off x="4366884" y="2917991"/>
            <a:ext cx="1045119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latin typeface="Malgun Gothic" panose="020B0503020000020004" pitchFamily="34" charset="-127"/>
                <a:ea typeface="Malgun Gothic" panose="020B0503020000020004" pitchFamily="34" charset="-127"/>
              </a:rPr>
              <a:t>+190%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09D5522-8C97-4C5B-B6B6-2DC3A64A2A34}"/>
              </a:ext>
            </a:extLst>
          </p:cNvPr>
          <p:cNvSpPr txBox="1"/>
          <p:nvPr/>
        </p:nvSpPr>
        <p:spPr>
          <a:xfrm>
            <a:off x="1514241" y="4589161"/>
            <a:ext cx="566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400" b="1">
                <a:solidFill>
                  <a:srgbClr val="C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Bear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5B69689-FC14-41D8-91E5-B6322E5772D7}"/>
              </a:ext>
            </a:extLst>
          </p:cNvPr>
          <p:cNvSpPr txBox="1"/>
          <p:nvPr/>
        </p:nvSpPr>
        <p:spPr>
          <a:xfrm>
            <a:off x="3436166" y="4569255"/>
            <a:ext cx="579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400" b="1">
                <a:solidFill>
                  <a:schemeClr val="accent4">
                    <a:lumMod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Base</a:t>
            </a:r>
          </a:p>
        </p:txBody>
      </p:sp>
      <p:sp>
        <p:nvSpPr>
          <p:cNvPr id="90" name="TextBox 4">
            <a:extLst>
              <a:ext uri="{FF2B5EF4-FFF2-40B4-BE49-F238E27FC236}">
                <a16:creationId xmlns:a16="http://schemas.microsoft.com/office/drawing/2014/main" id="{98EAB282-73AA-430C-9B10-8D08B42C47A9}"/>
              </a:ext>
            </a:extLst>
          </p:cNvPr>
          <p:cNvSpPr txBox="1"/>
          <p:nvPr/>
        </p:nvSpPr>
        <p:spPr>
          <a:xfrm>
            <a:off x="3181645" y="3876228"/>
            <a:ext cx="882808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10.1%</a:t>
            </a:r>
          </a:p>
        </p:txBody>
      </p:sp>
      <p:sp>
        <p:nvSpPr>
          <p:cNvPr id="91" name="TextBox 4">
            <a:extLst>
              <a:ext uri="{FF2B5EF4-FFF2-40B4-BE49-F238E27FC236}">
                <a16:creationId xmlns:a16="http://schemas.microsoft.com/office/drawing/2014/main" id="{D4F2FDCC-4F28-4792-AC5C-15F595CA5147}"/>
              </a:ext>
            </a:extLst>
          </p:cNvPr>
          <p:cNvSpPr txBox="1"/>
          <p:nvPr/>
        </p:nvSpPr>
        <p:spPr>
          <a:xfrm>
            <a:off x="1946275" y="3876228"/>
            <a:ext cx="882808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-100%</a:t>
            </a:r>
          </a:p>
        </p:txBody>
      </p:sp>
      <p:sp>
        <p:nvSpPr>
          <p:cNvPr id="92" name="TextBox 4">
            <a:extLst>
              <a:ext uri="{FF2B5EF4-FFF2-40B4-BE49-F238E27FC236}">
                <a16:creationId xmlns:a16="http://schemas.microsoft.com/office/drawing/2014/main" id="{5A7CD81C-BF87-49E2-BD1F-1A845D93AEF7}"/>
              </a:ext>
            </a:extLst>
          </p:cNvPr>
          <p:cNvSpPr txBox="1"/>
          <p:nvPr/>
        </p:nvSpPr>
        <p:spPr>
          <a:xfrm>
            <a:off x="4483073" y="3868403"/>
            <a:ext cx="882808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latin typeface="Malgun Gothic" panose="020B0503020000020004" pitchFamily="34" charset="-127"/>
                <a:ea typeface="Malgun Gothic" panose="020B0503020000020004" pitchFamily="34" charset="-127"/>
              </a:rPr>
              <a:t>64%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6C32B2F-8525-4902-A140-526C27BC9EA7}"/>
              </a:ext>
            </a:extLst>
          </p:cNvPr>
          <p:cNvSpPr/>
          <p:nvPr/>
        </p:nvSpPr>
        <p:spPr>
          <a:xfrm>
            <a:off x="1912592" y="2234614"/>
            <a:ext cx="916490" cy="300272"/>
          </a:xfrm>
          <a:prstGeom prst="rect">
            <a:avLst/>
          </a:prstGeom>
          <a:solidFill>
            <a:schemeClr val="bg2">
              <a:lumMod val="7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i="1">
                <a:solidFill>
                  <a:schemeClr val="bg1"/>
                </a:solidFill>
                <a:latin typeface="Malgun Gothic"/>
                <a:ea typeface="Malgun Gothic"/>
              </a:rPr>
              <a:t>$0.00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5BEC565-27E0-4B0D-818A-D2EE2F7CBA4E}"/>
              </a:ext>
            </a:extLst>
          </p:cNvPr>
          <p:cNvSpPr/>
          <p:nvPr/>
        </p:nvSpPr>
        <p:spPr>
          <a:xfrm>
            <a:off x="3204325" y="2234614"/>
            <a:ext cx="902327" cy="295912"/>
          </a:xfrm>
          <a:prstGeom prst="rect">
            <a:avLst/>
          </a:prstGeom>
          <a:solidFill>
            <a:schemeClr val="bg2">
              <a:lumMod val="7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i="1">
                <a:solidFill>
                  <a:schemeClr val="bg1"/>
                </a:solidFill>
                <a:latin typeface="Malgun Gothic"/>
                <a:ea typeface="Malgun Gothic"/>
              </a:rPr>
              <a:t>$24.90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5DA3200-22B4-43E2-A1B0-A412EF567E68}"/>
              </a:ext>
            </a:extLst>
          </p:cNvPr>
          <p:cNvSpPr/>
          <p:nvPr/>
        </p:nvSpPr>
        <p:spPr>
          <a:xfrm>
            <a:off x="4519917" y="2233561"/>
            <a:ext cx="961294" cy="295912"/>
          </a:xfrm>
          <a:prstGeom prst="rect">
            <a:avLst/>
          </a:prstGeom>
          <a:solidFill>
            <a:schemeClr val="bg2">
              <a:lumMod val="75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i="1">
                <a:solidFill>
                  <a:schemeClr val="bg1"/>
                </a:solidFill>
                <a:latin typeface="Malgun Gothic"/>
                <a:ea typeface="Malgun Gothic"/>
              </a:rPr>
              <a:t>$36.57</a:t>
            </a:r>
          </a:p>
        </p:txBody>
      </p:sp>
      <p:pic>
        <p:nvPicPr>
          <p:cNvPr id="1042" name="Picture 18" descr="Sleepy Crescent Moon Sticker - Moon Clipart (688x700), Png Download">
            <a:extLst>
              <a:ext uri="{FF2B5EF4-FFF2-40B4-BE49-F238E27FC236}">
                <a16:creationId xmlns:a16="http://schemas.microsoft.com/office/drawing/2014/main" id="{E4C07D56-8963-4759-9B27-2C491A682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563" y="1674352"/>
            <a:ext cx="518737" cy="5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Oval 101">
            <a:extLst>
              <a:ext uri="{FF2B5EF4-FFF2-40B4-BE49-F238E27FC236}">
                <a16:creationId xmlns:a16="http://schemas.microsoft.com/office/drawing/2014/main" id="{6C06AE69-15FF-406E-AFD0-4ABA12935DA3}"/>
              </a:ext>
            </a:extLst>
          </p:cNvPr>
          <p:cNvSpPr/>
          <p:nvPr/>
        </p:nvSpPr>
        <p:spPr>
          <a:xfrm>
            <a:off x="72792" y="2395160"/>
            <a:ext cx="343955" cy="3002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1028" name="Picture 4" descr="🚀 Rocket Emoji">
            <a:extLst>
              <a:ext uri="{FF2B5EF4-FFF2-40B4-BE49-F238E27FC236}">
                <a16:creationId xmlns:a16="http://schemas.microsoft.com/office/drawing/2014/main" id="{169BE6E7-FDC2-4CAA-A23C-1F58EA02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5" y="2232532"/>
            <a:ext cx="492514" cy="49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546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73B2-D884-46EB-B66F-A8D77ACA2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Malgun Gothic"/>
                <a:ea typeface="Malgun Gothic"/>
              </a:rPr>
              <a:t>Q&amp;A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42638-7368-406D-A9CB-96443A8F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BD072-A988-4883-A281-608605A60D02}"/>
              </a:ext>
            </a:extLst>
          </p:cNvPr>
          <p:cNvSpPr/>
          <p:nvPr/>
        </p:nvSpPr>
        <p:spPr>
          <a:xfrm>
            <a:off x="1453804" y="2258499"/>
            <a:ext cx="9722196" cy="1437202"/>
          </a:xfrm>
          <a:prstGeom prst="rect">
            <a:avLst/>
          </a:prstGeom>
          <a:solidFill>
            <a:srgbClr val="D20132"/>
          </a:solidFill>
          <a:ln>
            <a:solidFill>
              <a:srgbClr val="E50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Malgun Gothic" panose="020B0503020000020004" pitchFamily="34" charset="-127"/>
                <a:ea typeface="Malgun Gothic" panose="020B0503020000020004" pitchFamily="34" charset="-12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41000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3C4F3-FD1D-4EA0-9126-A6B0AFD8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318B47-D073-4880-A034-8809EA235FF6}"/>
              </a:ext>
            </a:extLst>
          </p:cNvPr>
          <p:cNvSpPr txBox="1">
            <a:spLocks/>
          </p:cNvSpPr>
          <p:nvPr/>
        </p:nvSpPr>
        <p:spPr>
          <a:xfrm>
            <a:off x="133004" y="45787"/>
            <a:ext cx="9144000" cy="52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2800">
                <a:solidFill>
                  <a:srgbClr val="D20132"/>
                </a:solidFill>
              </a:rPr>
              <a:t>Appendix – Sensitivity Analysis</a:t>
            </a:r>
          </a:p>
        </p:txBody>
      </p:sp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0CCEC2B0-27D7-42C5-AC58-B71E0716D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267" y="1316780"/>
            <a:ext cx="6466426" cy="2021224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B49B905-A03F-4993-AAE5-D6658E7AD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811" y="3598821"/>
            <a:ext cx="6451167" cy="211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8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3C4F3-FD1D-4EA0-9126-A6B0AFD8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318B47-D073-4880-A034-8809EA235FF6}"/>
              </a:ext>
            </a:extLst>
          </p:cNvPr>
          <p:cNvSpPr txBox="1">
            <a:spLocks/>
          </p:cNvSpPr>
          <p:nvPr/>
        </p:nvSpPr>
        <p:spPr>
          <a:xfrm>
            <a:off x="133004" y="45787"/>
            <a:ext cx="9144000" cy="52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2800">
                <a:solidFill>
                  <a:srgbClr val="D20132"/>
                </a:solidFill>
              </a:rPr>
              <a:t>Appendix - Comps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1961AEA-5A5A-459D-BD82-01154B48B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472706"/>
              </p:ext>
            </p:extLst>
          </p:nvPr>
        </p:nvGraphicFramePr>
        <p:xfrm>
          <a:off x="838199" y="702505"/>
          <a:ext cx="10515601" cy="2757525"/>
        </p:xfrm>
        <a:graphic>
          <a:graphicData uri="http://schemas.openxmlformats.org/drawingml/2006/table">
            <a:tbl>
              <a:tblPr/>
              <a:tblGrid>
                <a:gridCol w="1529998">
                  <a:extLst>
                    <a:ext uri="{9D8B030D-6E8A-4147-A177-3AD203B41FA5}">
                      <a16:colId xmlns:a16="http://schemas.microsoft.com/office/drawing/2014/main" val="3349352165"/>
                    </a:ext>
                  </a:extLst>
                </a:gridCol>
                <a:gridCol w="639590">
                  <a:extLst>
                    <a:ext uri="{9D8B030D-6E8A-4147-A177-3AD203B41FA5}">
                      <a16:colId xmlns:a16="http://schemas.microsoft.com/office/drawing/2014/main" val="2562870385"/>
                    </a:ext>
                  </a:extLst>
                </a:gridCol>
                <a:gridCol w="677212">
                  <a:extLst>
                    <a:ext uri="{9D8B030D-6E8A-4147-A177-3AD203B41FA5}">
                      <a16:colId xmlns:a16="http://schemas.microsoft.com/office/drawing/2014/main" val="3941831658"/>
                    </a:ext>
                  </a:extLst>
                </a:gridCol>
                <a:gridCol w="790081">
                  <a:extLst>
                    <a:ext uri="{9D8B030D-6E8A-4147-A177-3AD203B41FA5}">
                      <a16:colId xmlns:a16="http://schemas.microsoft.com/office/drawing/2014/main" val="597572266"/>
                    </a:ext>
                  </a:extLst>
                </a:gridCol>
                <a:gridCol w="689753">
                  <a:extLst>
                    <a:ext uri="{9D8B030D-6E8A-4147-A177-3AD203B41FA5}">
                      <a16:colId xmlns:a16="http://schemas.microsoft.com/office/drawing/2014/main" val="2296974963"/>
                    </a:ext>
                  </a:extLst>
                </a:gridCol>
                <a:gridCol w="667807">
                  <a:extLst>
                    <a:ext uri="{9D8B030D-6E8A-4147-A177-3AD203B41FA5}">
                      <a16:colId xmlns:a16="http://schemas.microsoft.com/office/drawing/2014/main" val="3751788162"/>
                    </a:ext>
                  </a:extLst>
                </a:gridCol>
                <a:gridCol w="764999">
                  <a:extLst>
                    <a:ext uri="{9D8B030D-6E8A-4147-A177-3AD203B41FA5}">
                      <a16:colId xmlns:a16="http://schemas.microsoft.com/office/drawing/2014/main" val="880623813"/>
                    </a:ext>
                  </a:extLst>
                </a:gridCol>
                <a:gridCol w="652130">
                  <a:extLst>
                    <a:ext uri="{9D8B030D-6E8A-4147-A177-3AD203B41FA5}">
                      <a16:colId xmlns:a16="http://schemas.microsoft.com/office/drawing/2014/main" val="1452708958"/>
                    </a:ext>
                  </a:extLst>
                </a:gridCol>
                <a:gridCol w="743052">
                  <a:extLst>
                    <a:ext uri="{9D8B030D-6E8A-4147-A177-3AD203B41FA5}">
                      <a16:colId xmlns:a16="http://schemas.microsoft.com/office/drawing/2014/main" val="1542849517"/>
                    </a:ext>
                  </a:extLst>
                </a:gridCol>
                <a:gridCol w="953113">
                  <a:extLst>
                    <a:ext uri="{9D8B030D-6E8A-4147-A177-3AD203B41FA5}">
                      <a16:colId xmlns:a16="http://schemas.microsoft.com/office/drawing/2014/main" val="655427269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1483909100"/>
                    </a:ext>
                  </a:extLst>
                </a:gridCol>
                <a:gridCol w="677212">
                  <a:extLst>
                    <a:ext uri="{9D8B030D-6E8A-4147-A177-3AD203B41FA5}">
                      <a16:colId xmlns:a16="http://schemas.microsoft.com/office/drawing/2014/main" val="1979479188"/>
                    </a:ext>
                  </a:extLst>
                </a:gridCol>
                <a:gridCol w="827704">
                  <a:extLst>
                    <a:ext uri="{9D8B030D-6E8A-4147-A177-3AD203B41FA5}">
                      <a16:colId xmlns:a16="http://schemas.microsoft.com/office/drawing/2014/main" val="4081278057"/>
                    </a:ext>
                  </a:extLst>
                </a:gridCol>
              </a:tblGrid>
              <a:tr h="48939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Company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Currency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Mkt Cap ($mm)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Price to Sales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Sales Growth 3yrs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/ EBITDA NTM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EBITDA Margin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($mm)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Sales ($mm)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Sales per Employee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EV/Sales Growth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 Growth 1 yr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/ Sales / Growth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395037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Monster Beverage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47,262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44909.9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5,947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1,685,123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534841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Keurig Dr Pepper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45,162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3.69x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72.5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59082.3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15,381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603,180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78034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PepsiCo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193,459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226503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92,262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345,552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7822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Beverage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4,612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4225.9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1,414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912,000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187369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Celsius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4,984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26.71x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258.1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573.5x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4592.3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1,336,667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428400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Dali Foods Group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8,373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6486.7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3,896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102,586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320816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Primo Water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2,638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-39.8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4077.5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237,703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-6.9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724744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385318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43,784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94.7x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49,982.5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17,401.8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746,116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182110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8,373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6,486.7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3,895.7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603,180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828475"/>
                  </a:ext>
                </a:extLst>
              </a:tr>
              <a:tr h="188227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854511"/>
                  </a:ext>
                </a:extLst>
              </a:tr>
              <a:tr h="197638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GURU Organic Energy</a:t>
                      </a:r>
                    </a:p>
                  </a:txBody>
                  <a:tcPr marL="84702" marR="9411" marT="94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19.01x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114.5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348.8x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639.1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401,818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28.9x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78.9</a:t>
                      </a:r>
                    </a:p>
                  </a:txBody>
                  <a:tcPr marL="9411" marR="9411" marT="94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32218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AA2953-4D59-4768-82C6-7E2381249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167761"/>
              </p:ext>
            </p:extLst>
          </p:nvPr>
        </p:nvGraphicFramePr>
        <p:xfrm>
          <a:off x="1536699" y="3820477"/>
          <a:ext cx="9118599" cy="2718435"/>
        </p:xfrm>
        <a:graphic>
          <a:graphicData uri="http://schemas.openxmlformats.org/drawingml/2006/table">
            <a:tbl>
              <a:tblPr/>
              <a:tblGrid>
                <a:gridCol w="1548322">
                  <a:extLst>
                    <a:ext uri="{9D8B030D-6E8A-4147-A177-3AD203B41FA5}">
                      <a16:colId xmlns:a16="http://schemas.microsoft.com/office/drawing/2014/main" val="2630614030"/>
                    </a:ext>
                  </a:extLst>
                </a:gridCol>
                <a:gridCol w="647249">
                  <a:extLst>
                    <a:ext uri="{9D8B030D-6E8A-4147-A177-3AD203B41FA5}">
                      <a16:colId xmlns:a16="http://schemas.microsoft.com/office/drawing/2014/main" val="1451435434"/>
                    </a:ext>
                  </a:extLst>
                </a:gridCol>
                <a:gridCol w="685323">
                  <a:extLst>
                    <a:ext uri="{9D8B030D-6E8A-4147-A177-3AD203B41FA5}">
                      <a16:colId xmlns:a16="http://schemas.microsoft.com/office/drawing/2014/main" val="3319372917"/>
                    </a:ext>
                  </a:extLst>
                </a:gridCol>
                <a:gridCol w="799543">
                  <a:extLst>
                    <a:ext uri="{9D8B030D-6E8A-4147-A177-3AD203B41FA5}">
                      <a16:colId xmlns:a16="http://schemas.microsoft.com/office/drawing/2014/main" val="916671708"/>
                    </a:ext>
                  </a:extLst>
                </a:gridCol>
                <a:gridCol w="698014">
                  <a:extLst>
                    <a:ext uri="{9D8B030D-6E8A-4147-A177-3AD203B41FA5}">
                      <a16:colId xmlns:a16="http://schemas.microsoft.com/office/drawing/2014/main" val="2959344444"/>
                    </a:ext>
                  </a:extLst>
                </a:gridCol>
                <a:gridCol w="675804">
                  <a:extLst>
                    <a:ext uri="{9D8B030D-6E8A-4147-A177-3AD203B41FA5}">
                      <a16:colId xmlns:a16="http://schemas.microsoft.com/office/drawing/2014/main" val="2575941230"/>
                    </a:ext>
                  </a:extLst>
                </a:gridCol>
                <a:gridCol w="774161">
                  <a:extLst>
                    <a:ext uri="{9D8B030D-6E8A-4147-A177-3AD203B41FA5}">
                      <a16:colId xmlns:a16="http://schemas.microsoft.com/office/drawing/2014/main" val="2222617749"/>
                    </a:ext>
                  </a:extLst>
                </a:gridCol>
                <a:gridCol w="659940">
                  <a:extLst>
                    <a:ext uri="{9D8B030D-6E8A-4147-A177-3AD203B41FA5}">
                      <a16:colId xmlns:a16="http://schemas.microsoft.com/office/drawing/2014/main" val="1611575036"/>
                    </a:ext>
                  </a:extLst>
                </a:gridCol>
                <a:gridCol w="751951">
                  <a:extLst>
                    <a:ext uri="{9D8B030D-6E8A-4147-A177-3AD203B41FA5}">
                      <a16:colId xmlns:a16="http://schemas.microsoft.com/office/drawing/2014/main" val="3558450447"/>
                    </a:ext>
                  </a:extLst>
                </a:gridCol>
                <a:gridCol w="964528">
                  <a:extLst>
                    <a:ext uri="{9D8B030D-6E8A-4147-A177-3AD203B41FA5}">
                      <a16:colId xmlns:a16="http://schemas.microsoft.com/office/drawing/2014/main" val="2840904461"/>
                    </a:ext>
                  </a:extLst>
                </a:gridCol>
                <a:gridCol w="913764">
                  <a:extLst>
                    <a:ext uri="{9D8B030D-6E8A-4147-A177-3AD203B41FA5}">
                      <a16:colId xmlns:a16="http://schemas.microsoft.com/office/drawing/2014/main" val="413845045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Currency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Mkt Cap ($mm)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Price to Sales NTM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/ EBITDA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EBITDA Margin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Sales ($mm)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Sales per Employee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/ Sales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Sale Growth 1 yr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EV / Sales / Growth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04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3054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Laird Superfood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201.8x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2124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BellRing Brands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17.3x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1,329.8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3,409,782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51.5x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869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B&amp;G Foods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2,594.0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894,798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40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Whole Earth Brands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45,021,023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7484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Landec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972,205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-10.7x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348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1466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12.2x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12,574,452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51.2x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564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2,190,993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6079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0322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GURU Organic Energy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19.0x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348.8x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401,818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78.9x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42773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5AD8135-2D5C-48D7-AFFB-6EC6EC8D6728}"/>
              </a:ext>
            </a:extLst>
          </p:cNvPr>
          <p:cNvSpPr/>
          <p:nvPr/>
        </p:nvSpPr>
        <p:spPr>
          <a:xfrm>
            <a:off x="8943584" y="702505"/>
            <a:ext cx="2410216" cy="2767387"/>
          </a:xfrm>
          <a:prstGeom prst="rect">
            <a:avLst/>
          </a:prstGeom>
          <a:solidFill>
            <a:srgbClr val="FFC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25B6D5-6C4A-4D7B-856C-69A730BFE2BA}"/>
              </a:ext>
            </a:extLst>
          </p:cNvPr>
          <p:cNvSpPr/>
          <p:nvPr/>
        </p:nvSpPr>
        <p:spPr>
          <a:xfrm>
            <a:off x="8066762" y="3820477"/>
            <a:ext cx="2588536" cy="2718435"/>
          </a:xfrm>
          <a:prstGeom prst="rect">
            <a:avLst/>
          </a:prstGeom>
          <a:solidFill>
            <a:srgbClr val="FFC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2363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3C4F3-FD1D-4EA0-9126-A6B0AFD8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318B47-D073-4880-A034-8809EA235FF6}"/>
              </a:ext>
            </a:extLst>
          </p:cNvPr>
          <p:cNvSpPr txBox="1">
            <a:spLocks/>
          </p:cNvSpPr>
          <p:nvPr/>
        </p:nvSpPr>
        <p:spPr>
          <a:xfrm>
            <a:off x="133004" y="45787"/>
            <a:ext cx="9144000" cy="52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2800" dirty="0">
                <a:solidFill>
                  <a:srgbClr val="D20132"/>
                </a:solidFill>
              </a:rPr>
              <a:t>Appendix – Market Positioning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C8C0918-53A2-4ECF-9C8C-A5D104FF41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362334"/>
              </p:ext>
            </p:extLst>
          </p:nvPr>
        </p:nvGraphicFramePr>
        <p:xfrm>
          <a:off x="0" y="671012"/>
          <a:ext cx="6694759" cy="5653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6AC0FBC-822B-4766-9CC6-3D18E8B6CF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87" t="26852" b="27408"/>
          <a:stretch/>
        </p:blipFill>
        <p:spPr>
          <a:xfrm>
            <a:off x="7228782" y="750828"/>
            <a:ext cx="1982330" cy="1988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729D89-19F3-41B7-90EE-D0A8924021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87" t="6667" r="26297" b="28704"/>
          <a:stretch/>
        </p:blipFill>
        <p:spPr>
          <a:xfrm>
            <a:off x="7057521" y="2289825"/>
            <a:ext cx="1960643" cy="196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920EF0-7D4C-4862-A2DA-8F6A721A88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39" t="18333" r="10001" b="19630"/>
          <a:stretch/>
        </p:blipFill>
        <p:spPr>
          <a:xfrm>
            <a:off x="9353550" y="2286000"/>
            <a:ext cx="2006600" cy="199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580276-12CB-4EB8-B40C-A34E584651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84" t="30740" r="44815" b="25185"/>
          <a:stretch/>
        </p:blipFill>
        <p:spPr>
          <a:xfrm>
            <a:off x="9378950" y="203200"/>
            <a:ext cx="1955800" cy="200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693FE-B6B3-4F83-8430-DD0DE3100A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025" t="32223" r="22099" b="23333"/>
          <a:stretch/>
        </p:blipFill>
        <p:spPr>
          <a:xfrm>
            <a:off x="7054851" y="4368800"/>
            <a:ext cx="1998001" cy="199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E951E7-6109-4328-A832-738B33C4EC8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803" t="19815" r="45309" b="30741"/>
          <a:stretch/>
        </p:blipFill>
        <p:spPr>
          <a:xfrm>
            <a:off x="9353551" y="4394200"/>
            <a:ext cx="2006599" cy="19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89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3C4F3-FD1D-4EA0-9126-A6B0AFD8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318B47-D073-4880-A034-8809EA235FF6}"/>
              </a:ext>
            </a:extLst>
          </p:cNvPr>
          <p:cNvSpPr txBox="1">
            <a:spLocks/>
          </p:cNvSpPr>
          <p:nvPr/>
        </p:nvSpPr>
        <p:spPr>
          <a:xfrm>
            <a:off x="133004" y="45787"/>
            <a:ext cx="9144000" cy="52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2800">
                <a:solidFill>
                  <a:srgbClr val="D20132"/>
                </a:solidFill>
              </a:rPr>
              <a:t>Appendix – Black-Scholes Basic Options Pricing Model</a:t>
            </a:r>
          </a:p>
        </p:txBody>
      </p:sp>
    </p:spTree>
    <p:extLst>
      <p:ext uri="{BB962C8B-B14F-4D97-AF65-F5344CB8AC3E}">
        <p14:creationId xmlns:p14="http://schemas.microsoft.com/office/powerpoint/2010/main" val="3715729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3C4F3-FD1D-4EA0-9126-A6B0AFD8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8B80-9CA3-445E-89BA-475B3CA0D16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318B47-D073-4880-A034-8809EA235FF6}"/>
              </a:ext>
            </a:extLst>
          </p:cNvPr>
          <p:cNvSpPr txBox="1">
            <a:spLocks/>
          </p:cNvSpPr>
          <p:nvPr/>
        </p:nvSpPr>
        <p:spPr>
          <a:xfrm>
            <a:off x="133004" y="45787"/>
            <a:ext cx="9144000" cy="52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2800">
                <a:solidFill>
                  <a:srgbClr val="FF0000"/>
                </a:solidFill>
              </a:rPr>
              <a:t>Works Cited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817736-94CC-4A2F-B3D1-4687DC42D954}"/>
              </a:ext>
            </a:extLst>
          </p:cNvPr>
          <p:cNvSpPr txBox="1"/>
          <p:nvPr/>
        </p:nvSpPr>
        <p:spPr>
          <a:xfrm>
            <a:off x="274966" y="573572"/>
            <a:ext cx="1191703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CA" sz="900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b="1">
                <a:latin typeface="Malgun Gothic" panose="020B0503020000020004" pitchFamily="34" charset="-127"/>
                <a:ea typeface="Malgun Gothic" panose="020B0503020000020004" pitchFamily="34" charset="-127"/>
              </a:rPr>
              <a:t>Company analysis</a:t>
            </a:r>
          </a:p>
          <a:p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2"/>
              </a:rPr>
              <a:t>https://www.guruenergy.com/upload/investors/GURU-Investor-Presentation_EN_December2020.pdf</a:t>
            </a:r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</a:p>
          <a:p>
            <a:endParaRPr lang="en-CA" sz="900" b="1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Investment Thesis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dirty="0">
                <a:latin typeface="Malgun Gothic" panose="020B0503020000020004" pitchFamily="34" charset="-127"/>
                <a:ea typeface="Malgun Gothic" panose="020B0503020000020004" pitchFamily="34" charset="-127"/>
                <a:hlinkClick r:id="rId3"/>
              </a:rPr>
              <a:t>https://www.prnewswire.com/news-releases/millennials-and-organic-a-winning-combination-300332642.html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dirty="0">
                <a:latin typeface="Malgun Gothic" panose="020B0503020000020004" pitchFamily="34" charset="-127"/>
                <a:ea typeface="Malgun Gothic" panose="020B0503020000020004" pitchFamily="34" charset="-127"/>
                <a:hlinkClick r:id="rId4"/>
              </a:rPr>
              <a:t>https://www.pinterest.ca/pin/511580838908988243/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dirty="0">
                <a:latin typeface="Malgun Gothic" panose="020B0503020000020004" pitchFamily="34" charset="-127"/>
                <a:ea typeface="Malgun Gothic" panose="020B0503020000020004" pitchFamily="34" charset="-127"/>
                <a:hlinkClick r:id="rId5"/>
              </a:rPr>
              <a:t>https://www.clipartmax.com/download/m2i8b1G6A0H7m2Z5_guru-organic-energy-stickers-messages-sticker-0-guru-energy-organic-energy-drink/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 dirty="0">
                <a:latin typeface="Malgun Gothic" panose="020B0503020000020004" pitchFamily="34" charset="-127"/>
                <a:ea typeface="Malgun Gothic" panose="020B0503020000020004" pitchFamily="34" charset="-127"/>
                <a:hlinkClick r:id="rId6"/>
              </a:rPr>
              <a:t>https://plantbasedfoods.org/2019-data-plant-based-market/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7"/>
              </a:rPr>
              <a:t>https://my-ibisworld-com.lib-ezproxy.concordia.ca/us/en/industry-specialized/od4205/industry-outlook</a:t>
            </a:r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8"/>
              </a:rPr>
              <a:t>https://my-ibisworld-com.lib-ezproxy.concordia.ca/us/en/industry-specialized/od4205/about</a:t>
            </a:r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</a:p>
          <a:p>
            <a:endParaRPr lang="en-CA" sz="9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en-CA" sz="900" b="1">
                <a:latin typeface="Malgun Gothic" panose="020B0503020000020004" pitchFamily="34" charset="-127"/>
                <a:ea typeface="Malgun Gothic" panose="020B0503020000020004" pitchFamily="34" charset="-127"/>
              </a:rPr>
              <a:t>Can Economics</a:t>
            </a:r>
            <a:endParaRPr lang="en-CA" sz="9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3"/>
              </a:rPr>
              <a:t>https://www.prnewswire.com/news-releases/millennials-and-organic-a-winning-combination-300332642.html</a:t>
            </a:r>
            <a:endParaRPr lang="en-CA" sz="9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4"/>
              </a:rPr>
              <a:t>https://www.pinterest.ca/pin/511580838908988243/</a:t>
            </a:r>
            <a:endParaRPr lang="en-CA" sz="9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en-CA" sz="900">
                <a:latin typeface="Malgun Gothic" panose="020B0503020000020004" pitchFamily="34" charset="-127"/>
                <a:ea typeface="Malgun Gothic" panose="020B0503020000020004" pitchFamily="34" charset="-127"/>
                <a:hlinkClick r:id="rId5"/>
              </a:rPr>
              <a:t>https://www.clipartmax.com/download/m2i8b1G6A0H7m2Z5_guru-organic-energy-stickers-messages-sticker-0-guru-energy-organic-energy-drink/</a:t>
            </a:r>
            <a:endParaRPr lang="en-CA" sz="90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l"/>
            <a:endParaRPr lang="en-CA" sz="9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4409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a:spPr>
      <a:bodyPr rtlCol="0" anchor="ctr"/>
      <a:lstStyle>
        <a:defPPr algn="ctr">
          <a:defRPr sz="1600" dirty="0">
            <a:latin typeface="Malgun Gothic" panose="020B0503020000020004" pitchFamily="34" charset="-127"/>
            <a:ea typeface="Malgun Gothic" panose="020B0503020000020004" pitchFamily="34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>
            <a:latin typeface="Malgun Gothic" panose="020B0503020000020004" pitchFamily="34" charset="-127"/>
            <a:ea typeface="Malgun Gothic" panose="020B0503020000020004" pitchFamily="34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5788</TotalTime>
  <Words>2217</Words>
  <Application>Microsoft Office PowerPoint</Application>
  <PresentationFormat>Widescreen</PresentationFormat>
  <Paragraphs>698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Malgun Gothic</vt:lpstr>
      <vt:lpstr>Meiryo UI</vt:lpstr>
      <vt:lpstr>72</vt:lpstr>
      <vt:lpstr>Arial</vt:lpstr>
      <vt:lpstr>Biome</vt:lpstr>
      <vt:lpstr>Calibri</vt:lpstr>
      <vt:lpstr>Office Theme</vt:lpstr>
      <vt:lpstr>PowerPoint Presentation</vt:lpstr>
      <vt:lpstr>Recommendation</vt:lpstr>
      <vt:lpstr>Company Analysis </vt:lpstr>
      <vt:lpstr>Company Analysis</vt:lpstr>
      <vt:lpstr>Company Analysis</vt:lpstr>
      <vt:lpstr>Industry Analysis </vt:lpstr>
      <vt:lpstr>Industry Analysis</vt:lpstr>
      <vt:lpstr>Investment Thesis</vt:lpstr>
      <vt:lpstr>Investment Thesis</vt:lpstr>
      <vt:lpstr>Investment Thesis</vt:lpstr>
      <vt:lpstr>Investment Thesis</vt:lpstr>
      <vt:lpstr>Can Economics</vt:lpstr>
      <vt:lpstr>Can Economics</vt:lpstr>
      <vt:lpstr>Valuation Assumptions </vt:lpstr>
      <vt:lpstr>Valuation</vt:lpstr>
      <vt:lpstr>Valuation Assumptions</vt:lpstr>
      <vt:lpstr>Final Valuation</vt:lpstr>
      <vt:lpstr>Risks &amp; Mitigation</vt:lpstr>
      <vt:lpstr>Recommendation</vt:lpstr>
      <vt:lpstr>Q&amp;A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Dybka</dc:creator>
  <cp:lastModifiedBy>Jonathan Dybka</cp:lastModifiedBy>
  <cp:revision>2</cp:revision>
  <dcterms:created xsi:type="dcterms:W3CDTF">2021-01-26T00:46:33Z</dcterms:created>
  <dcterms:modified xsi:type="dcterms:W3CDTF">2021-01-30T01:14:37Z</dcterms:modified>
</cp:coreProperties>
</file>